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9144000" cy="685800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94660"/>
  </p:normalViewPr>
  <p:slideViewPr>
    <p:cSldViewPr>
      <p:cViewPr>
        <p:scale>
          <a:sx n="108" d="100"/>
          <a:sy n="108" d="100"/>
        </p:scale>
        <p:origin x="-106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40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8000"/>
          </a:xfrm>
          <a:prstGeom prst="rect">
            <a:avLst/>
          </a:prstGeom>
        </p:spPr>
      </p:pic>
      <p:pic>
        <p:nvPicPr>
          <p:cNvPr id="17" name="bg object 17"/>
          <p:cNvPicPr/>
          <p:nvPr/>
        </p:nvPicPr>
        <p:blipFill>
          <a:blip r:embed="rId3" cstate="print"/>
          <a:stretch>
            <a:fillRect/>
          </a:stretch>
        </p:blipFill>
        <p:spPr>
          <a:xfrm>
            <a:off x="0" y="1217675"/>
            <a:ext cx="9144000" cy="2002536"/>
          </a:xfrm>
          <a:prstGeom prst="rect">
            <a:avLst/>
          </a:prstGeom>
        </p:spPr>
      </p:pic>
      <p:pic>
        <p:nvPicPr>
          <p:cNvPr id="18" name="bg object 18"/>
          <p:cNvPicPr/>
          <p:nvPr/>
        </p:nvPicPr>
        <p:blipFill>
          <a:blip r:embed="rId4" cstate="print"/>
          <a:stretch>
            <a:fillRect/>
          </a:stretch>
        </p:blipFill>
        <p:spPr>
          <a:xfrm>
            <a:off x="0" y="2741675"/>
            <a:ext cx="9144000" cy="2002536"/>
          </a:xfrm>
          <a:prstGeom prst="rect">
            <a:avLst/>
          </a:prstGeom>
        </p:spPr>
      </p:pic>
      <p:pic>
        <p:nvPicPr>
          <p:cNvPr id="19" name="bg object 19"/>
          <p:cNvPicPr/>
          <p:nvPr/>
        </p:nvPicPr>
        <p:blipFill>
          <a:blip r:embed="rId5" cstate="print"/>
          <a:stretch>
            <a:fillRect/>
          </a:stretch>
        </p:blipFill>
        <p:spPr>
          <a:xfrm>
            <a:off x="1472183" y="4265675"/>
            <a:ext cx="6278879" cy="2002536"/>
          </a:xfrm>
          <a:prstGeom prst="rect">
            <a:avLst/>
          </a:prstGeom>
        </p:spPr>
      </p:pic>
      <p:sp>
        <p:nvSpPr>
          <p:cNvPr id="2" name="Holder 2"/>
          <p:cNvSpPr>
            <a:spLocks noGrp="1"/>
          </p:cNvSpPr>
          <p:nvPr>
            <p:ph type="title"/>
          </p:nvPr>
        </p:nvSpPr>
        <p:spPr/>
        <p:txBody>
          <a:bodyPr lIns="0" tIns="0" rIns="0" bIns="0"/>
          <a:lstStyle>
            <a:lvl1pPr>
              <a:defRPr sz="40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635" y="-29210"/>
            <a:ext cx="7870190" cy="1764030"/>
          </a:xfrm>
          <a:prstGeom prst="rect">
            <a:avLst/>
          </a:prstGeom>
        </p:spPr>
        <p:txBody>
          <a:bodyPr wrap="square" lIns="0" tIns="0" rIns="0" bIns="0">
            <a:spAutoFit/>
          </a:bodyPr>
          <a:lstStyle>
            <a:lvl1pPr>
              <a:defRPr sz="4000" b="0" i="0">
                <a:solidFill>
                  <a:schemeClr val="tx1"/>
                </a:solidFill>
                <a:latin typeface="Calibri"/>
                <a:cs typeface="Calibri"/>
              </a:defRPr>
            </a:lvl1pPr>
          </a:lstStyle>
          <a:p>
            <a:endParaRPr/>
          </a:p>
        </p:txBody>
      </p:sp>
      <p:sp>
        <p:nvSpPr>
          <p:cNvPr id="3" name="Holder 3"/>
          <p:cNvSpPr>
            <a:spLocks noGrp="1"/>
          </p:cNvSpPr>
          <p:nvPr>
            <p:ph type="body" idx="1"/>
          </p:nvPr>
        </p:nvSpPr>
        <p:spPr>
          <a:xfrm>
            <a:off x="4727828" y="2521415"/>
            <a:ext cx="3681729" cy="2001520"/>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1/8/2023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barbara.budner@put.poznan.pl"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mailto:aneta.antokolska@put.poznan.pl"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838200" y="838200"/>
            <a:ext cx="7848600" cy="5909310"/>
          </a:xfrm>
        </p:spPr>
        <p:txBody>
          <a:bodyPr/>
          <a:lstStyle/>
          <a:p>
            <a:pPr algn="ctr"/>
            <a:r>
              <a:rPr lang="pl-PL" sz="9600" b="1" dirty="0" smtClean="0"/>
              <a:t>AMERICAN WEST </a:t>
            </a:r>
            <a:br>
              <a:rPr lang="pl-PL" sz="9600" b="1" dirty="0" smtClean="0"/>
            </a:br>
            <a:r>
              <a:rPr lang="pl-PL" sz="9600" b="1" dirty="0" smtClean="0"/>
              <a:t>IN ENGLISH WORDS</a:t>
            </a:r>
            <a:r>
              <a:rPr lang="pl-PL" sz="9600" dirty="0" smtClean="0"/>
              <a:t>	</a:t>
            </a:r>
            <a:endParaRPr lang="en-US" sz="9600" dirty="0"/>
          </a:p>
        </p:txBody>
      </p:sp>
    </p:spTree>
    <p:extLst>
      <p:ext uri="{BB962C8B-B14F-4D97-AF65-F5344CB8AC3E}">
        <p14:creationId xmlns:p14="http://schemas.microsoft.com/office/powerpoint/2010/main" val="1648291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635" y="-29210"/>
            <a:ext cx="7870190" cy="3649537"/>
          </a:xfrm>
          <a:prstGeom prst="rect">
            <a:avLst/>
          </a:prstGeom>
        </p:spPr>
        <p:txBody>
          <a:bodyPr vert="horz" wrap="square" lIns="0" tIns="200482" rIns="0" bIns="0" rtlCol="0">
            <a:spAutoFit/>
          </a:bodyPr>
          <a:lstStyle/>
          <a:p>
            <a:pPr marL="12700" marR="5080">
              <a:lnSpc>
                <a:spcPct val="100000"/>
              </a:lnSpc>
              <a:spcBef>
                <a:spcPts val="95"/>
              </a:spcBef>
            </a:pPr>
            <a:r>
              <a:rPr lang="en-US" sz="3200" dirty="0" smtClean="0"/>
              <a:t>7.</a:t>
            </a:r>
            <a:r>
              <a:rPr lang="en-US" sz="3200" spc="-150" dirty="0" smtClean="0"/>
              <a:t> </a:t>
            </a:r>
            <a:r>
              <a:rPr lang="en-US" sz="3200" dirty="0" smtClean="0"/>
              <a:t>Although many </a:t>
            </a:r>
            <a:r>
              <a:rPr lang="pl-PL" sz="3200" dirty="0" smtClean="0"/>
              <a:t>western </a:t>
            </a:r>
            <a:r>
              <a:rPr lang="en-US" sz="3200" dirty="0" smtClean="0"/>
              <a:t>towns use</a:t>
            </a:r>
            <a:r>
              <a:rPr lang="pl-PL" sz="3200" dirty="0" smtClean="0"/>
              <a:t>d</a:t>
            </a:r>
            <a:r>
              <a:rPr lang="en-US" sz="3200" dirty="0" smtClean="0"/>
              <a:t> </a:t>
            </a:r>
            <a:r>
              <a:rPr lang="en-US" sz="3200" dirty="0" smtClean="0"/>
              <a:t>the name </a:t>
            </a:r>
            <a:r>
              <a:rPr lang="en-US" sz="3200" b="1" dirty="0" smtClean="0"/>
              <a:t>Boot Hill</a:t>
            </a:r>
            <a:r>
              <a:rPr lang="en-US" sz="3200" dirty="0" smtClean="0"/>
              <a:t>, the first graveyard named </a:t>
            </a:r>
            <a:r>
              <a:rPr lang="en-US" sz="3200" i="1" dirty="0" smtClean="0"/>
              <a:t>Boot Hill </a:t>
            </a:r>
            <a:r>
              <a:rPr lang="en-US" sz="3200" dirty="0" smtClean="0"/>
              <a:t>was at Hays, Kansas. The term refers to the fact that many of its occupants were cowboys who died violently, as in gunfights or by hanging, and not of natural causes. In other words, they died: </a:t>
            </a:r>
            <a:endParaRPr lang="en-US" sz="3200" spc="-25" dirty="0"/>
          </a:p>
        </p:txBody>
      </p:sp>
      <p:sp>
        <p:nvSpPr>
          <p:cNvPr id="3" name="object 3"/>
          <p:cNvSpPr txBox="1">
            <a:spLocks noGrp="1"/>
          </p:cNvSpPr>
          <p:nvPr>
            <p:ph type="body" idx="1"/>
          </p:nvPr>
        </p:nvSpPr>
        <p:spPr>
          <a:xfrm>
            <a:off x="4495800" y="3657600"/>
            <a:ext cx="4142357" cy="1576072"/>
          </a:xfrm>
          <a:prstGeom prst="rect">
            <a:avLst/>
          </a:prstGeom>
        </p:spPr>
        <p:txBody>
          <a:bodyPr vert="horz" wrap="square" lIns="0" tIns="102870" rIns="0" bIns="0" rtlCol="0">
            <a:spAutoFit/>
          </a:bodyPr>
          <a:lstStyle/>
          <a:p>
            <a:pPr marL="527685" indent="-515620">
              <a:lnSpc>
                <a:spcPct val="100000"/>
              </a:lnSpc>
              <a:spcBef>
                <a:spcPts val="810"/>
              </a:spcBef>
              <a:buAutoNum type="alphaUcPeriod"/>
              <a:tabLst>
                <a:tab pos="527685" algn="l"/>
                <a:tab pos="528320" algn="l"/>
              </a:tabLst>
            </a:pPr>
            <a:r>
              <a:rPr lang="en-US" dirty="0" smtClean="0"/>
              <a:t>with their boots off</a:t>
            </a:r>
            <a:endParaRPr lang="en-US" spc="-20" dirty="0" smtClean="0"/>
          </a:p>
          <a:p>
            <a:pPr marL="527685" marR="798195" indent="-515620">
              <a:lnSpc>
                <a:spcPct val="100000"/>
              </a:lnSpc>
              <a:spcBef>
                <a:spcPts val="710"/>
              </a:spcBef>
              <a:buAutoNum type="alphaUcPeriod"/>
              <a:tabLst>
                <a:tab pos="527685" algn="l"/>
                <a:tab pos="528320" algn="l"/>
              </a:tabLst>
            </a:pPr>
            <a:r>
              <a:rPr lang="en-US" spc="-35" dirty="0" smtClean="0"/>
              <a:t>with their boots on</a:t>
            </a:r>
            <a:endParaRPr lang="en-US" spc="-10" dirty="0" smtClean="0"/>
          </a:p>
          <a:p>
            <a:pPr marL="527685" indent="-515620">
              <a:lnSpc>
                <a:spcPct val="100000"/>
              </a:lnSpc>
              <a:spcBef>
                <a:spcPts val="695"/>
              </a:spcBef>
              <a:buAutoNum type="alphaUcPeriod"/>
              <a:tabLst>
                <a:tab pos="527685" algn="l"/>
                <a:tab pos="528320" algn="l"/>
              </a:tabLst>
            </a:pPr>
            <a:r>
              <a:rPr lang="pl-PL" dirty="0"/>
              <a:t>b</a:t>
            </a:r>
            <a:r>
              <a:rPr lang="en-GB" dirty="0" err="1" smtClean="0"/>
              <a:t>ootcut</a:t>
            </a:r>
            <a:endParaRPr lang="en-GB" spc="-1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38" y="3657600"/>
            <a:ext cx="366467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1853" y="381000"/>
            <a:ext cx="7870190" cy="2475037"/>
          </a:xfrm>
          <a:prstGeom prst="rect">
            <a:avLst/>
          </a:prstGeom>
        </p:spPr>
        <p:txBody>
          <a:bodyPr vert="horz" wrap="square" lIns="0" tIns="12700" rIns="0" bIns="0" rtlCol="0">
            <a:spAutoFit/>
          </a:bodyPr>
          <a:lstStyle/>
          <a:p>
            <a:pPr marL="12700" marR="5080" algn="just">
              <a:lnSpc>
                <a:spcPct val="100000"/>
              </a:lnSpc>
              <a:spcBef>
                <a:spcPts val="100"/>
              </a:spcBef>
            </a:pPr>
            <a:r>
              <a:rPr sz="3200" dirty="0"/>
              <a:t>8.</a:t>
            </a:r>
            <a:r>
              <a:rPr sz="3200" spc="-20" dirty="0"/>
              <a:t> </a:t>
            </a:r>
            <a:r>
              <a:rPr lang="en-US" sz="3200" dirty="0" smtClean="0"/>
              <a:t>Tombstone, Arizona, was known to „have a man for breakfast every morning”. The film </a:t>
            </a:r>
            <a:r>
              <a:rPr lang="en-US" sz="3200" b="1" i="1" dirty="0" smtClean="0"/>
              <a:t>Tombstone</a:t>
            </a:r>
            <a:r>
              <a:rPr lang="en-US" sz="3200" i="1" dirty="0" smtClean="0"/>
              <a:t> </a:t>
            </a:r>
            <a:r>
              <a:rPr lang="en-US" sz="3200" dirty="0" smtClean="0"/>
              <a:t>is based on real events that took place in the 1880s in the town, including the most famous gunfight, which took place at:</a:t>
            </a:r>
            <a:endParaRPr lang="en-US" sz="3200" dirty="0"/>
          </a:p>
        </p:txBody>
      </p:sp>
      <p:sp>
        <p:nvSpPr>
          <p:cNvPr id="3" name="object 3"/>
          <p:cNvSpPr txBox="1"/>
          <p:nvPr/>
        </p:nvSpPr>
        <p:spPr>
          <a:xfrm>
            <a:off x="5257800" y="3339921"/>
            <a:ext cx="3276600" cy="1576072"/>
          </a:xfrm>
          <a:prstGeom prst="rect">
            <a:avLst/>
          </a:prstGeom>
        </p:spPr>
        <p:txBody>
          <a:bodyPr vert="horz" wrap="square" lIns="0" tIns="102870" rIns="0" bIns="0" rtlCol="0">
            <a:spAutoFit/>
          </a:bodyPr>
          <a:lstStyle/>
          <a:p>
            <a:pPr marL="527685" indent="-515620">
              <a:lnSpc>
                <a:spcPct val="100000"/>
              </a:lnSpc>
              <a:spcBef>
                <a:spcPts val="810"/>
              </a:spcBef>
              <a:buAutoNum type="alphaUcPeriod"/>
              <a:tabLst>
                <a:tab pos="527685" algn="l"/>
                <a:tab pos="528320" algn="l"/>
              </a:tabLst>
            </a:pPr>
            <a:r>
              <a:rPr lang="en-US" sz="2800" dirty="0" smtClean="0">
                <a:latin typeface="Calibri"/>
                <a:cs typeface="Calibri"/>
              </a:rPr>
              <a:t>O.K. Corral</a:t>
            </a:r>
          </a:p>
          <a:p>
            <a:pPr marL="527685" indent="-515620">
              <a:lnSpc>
                <a:spcPct val="100000"/>
              </a:lnSpc>
              <a:spcBef>
                <a:spcPts val="710"/>
              </a:spcBef>
              <a:buAutoNum type="alphaUcPeriod"/>
              <a:tabLst>
                <a:tab pos="527685" algn="l"/>
                <a:tab pos="528320" algn="l"/>
              </a:tabLst>
            </a:pPr>
            <a:r>
              <a:rPr lang="en-US" sz="2800" dirty="0" smtClean="0">
                <a:latin typeface="Calibri"/>
                <a:cs typeface="Calibri"/>
              </a:rPr>
              <a:t>Brunch Saloon</a:t>
            </a:r>
          </a:p>
          <a:p>
            <a:pPr marL="527685" indent="-515620">
              <a:lnSpc>
                <a:spcPct val="100000"/>
              </a:lnSpc>
              <a:spcBef>
                <a:spcPts val="695"/>
              </a:spcBef>
              <a:buAutoNum type="alphaUcPeriod"/>
              <a:tabLst>
                <a:tab pos="527685" algn="l"/>
                <a:tab pos="528320" algn="l"/>
              </a:tabLst>
            </a:pPr>
            <a:r>
              <a:rPr lang="en-US" sz="2800" dirty="0" smtClean="0">
                <a:latin typeface="Calibri"/>
                <a:cs typeface="Calibri"/>
              </a:rPr>
              <a:t>Main Street</a:t>
            </a:r>
            <a:endParaRPr lang="en-US" sz="2800" dirty="0">
              <a:latin typeface="Calibri"/>
              <a:cs typeface="Calibri"/>
            </a:endParaRP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715" y="3581400"/>
            <a:ext cx="4199468" cy="236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635" y="159207"/>
            <a:ext cx="7944484" cy="2782172"/>
          </a:xfrm>
          <a:prstGeom prst="rect">
            <a:avLst/>
          </a:prstGeom>
        </p:spPr>
        <p:txBody>
          <a:bodyPr vert="horz" wrap="square" lIns="0" tIns="12065" rIns="0" bIns="0" rtlCol="0">
            <a:spAutoFit/>
          </a:bodyPr>
          <a:lstStyle/>
          <a:p>
            <a:pPr marL="12700" marR="5080">
              <a:lnSpc>
                <a:spcPct val="100000"/>
              </a:lnSpc>
              <a:spcBef>
                <a:spcPts val="95"/>
              </a:spcBef>
            </a:pPr>
            <a:r>
              <a:rPr lang="en-US" sz="3600" dirty="0" smtClean="0"/>
              <a:t>9.</a:t>
            </a:r>
            <a:r>
              <a:rPr lang="en-US" sz="3600" spc="-145" dirty="0" smtClean="0"/>
              <a:t> The name of this town was taken from the yerba </a:t>
            </a:r>
            <a:r>
              <a:rPr lang="en-US" sz="3600" spc="-145" dirty="0" err="1" smtClean="0"/>
              <a:t>buena</a:t>
            </a:r>
            <a:r>
              <a:rPr lang="en-US" sz="3600" spc="-145" dirty="0" smtClean="0"/>
              <a:t> plant, a native herb of the West Coast of North America. </a:t>
            </a:r>
            <a:r>
              <a:rPr lang="en-US" sz="3600" b="1" spc="-145" dirty="0" smtClean="0"/>
              <a:t>Yerba Buena </a:t>
            </a:r>
            <a:r>
              <a:rPr lang="en-US" sz="3600" spc="-145" dirty="0" smtClean="0"/>
              <a:t>was the original name of the settlement that later became:</a:t>
            </a:r>
            <a:endParaRPr lang="en-US" sz="3600" spc="-50" dirty="0"/>
          </a:p>
        </p:txBody>
      </p:sp>
      <p:sp>
        <p:nvSpPr>
          <p:cNvPr id="3" name="object 3"/>
          <p:cNvSpPr txBox="1"/>
          <p:nvPr/>
        </p:nvSpPr>
        <p:spPr>
          <a:xfrm>
            <a:off x="5257800" y="2971800"/>
            <a:ext cx="3501119" cy="1576072"/>
          </a:xfrm>
          <a:prstGeom prst="rect">
            <a:avLst/>
          </a:prstGeom>
        </p:spPr>
        <p:txBody>
          <a:bodyPr vert="horz" wrap="square" lIns="0" tIns="102870" rIns="0" bIns="0" rtlCol="0">
            <a:spAutoFit/>
          </a:bodyPr>
          <a:lstStyle/>
          <a:p>
            <a:pPr marL="527685" indent="-515620">
              <a:lnSpc>
                <a:spcPct val="100000"/>
              </a:lnSpc>
              <a:spcBef>
                <a:spcPts val="810"/>
              </a:spcBef>
              <a:buAutoNum type="alphaUcPeriod"/>
              <a:tabLst>
                <a:tab pos="527685" algn="l"/>
                <a:tab pos="528320" algn="l"/>
              </a:tabLst>
            </a:pPr>
            <a:r>
              <a:rPr lang="pl-PL" sz="2800" spc="-10" dirty="0" smtClean="0">
                <a:latin typeface="Calibri"/>
                <a:cs typeface="Calibri"/>
              </a:rPr>
              <a:t>Los Angeles</a:t>
            </a:r>
            <a:endParaRPr sz="2800" dirty="0">
              <a:latin typeface="Calibri"/>
              <a:cs typeface="Calibri"/>
            </a:endParaRPr>
          </a:p>
          <a:p>
            <a:pPr marL="527685" indent="-515620">
              <a:lnSpc>
                <a:spcPct val="100000"/>
              </a:lnSpc>
              <a:spcBef>
                <a:spcPts val="710"/>
              </a:spcBef>
              <a:buAutoNum type="alphaUcPeriod"/>
              <a:tabLst>
                <a:tab pos="527685" algn="l"/>
                <a:tab pos="528320" algn="l"/>
              </a:tabLst>
            </a:pPr>
            <a:r>
              <a:rPr lang="pl-PL" sz="2800" spc="-10" dirty="0" smtClean="0">
                <a:latin typeface="Calibri"/>
                <a:cs typeface="Calibri"/>
              </a:rPr>
              <a:t>San Francisco</a:t>
            </a:r>
            <a:endParaRPr sz="2800" dirty="0">
              <a:latin typeface="Calibri"/>
              <a:cs typeface="Calibri"/>
            </a:endParaRPr>
          </a:p>
          <a:p>
            <a:pPr marL="527685" indent="-515620">
              <a:lnSpc>
                <a:spcPct val="100000"/>
              </a:lnSpc>
              <a:spcBef>
                <a:spcPts val="695"/>
              </a:spcBef>
              <a:buAutoNum type="alphaUcPeriod"/>
              <a:tabLst>
                <a:tab pos="527685" algn="l"/>
                <a:tab pos="528320" algn="l"/>
              </a:tabLst>
            </a:pPr>
            <a:r>
              <a:rPr lang="pl-PL" sz="2800" spc="-10" dirty="0" smtClean="0">
                <a:latin typeface="Calibri"/>
                <a:cs typeface="Calibri"/>
              </a:rPr>
              <a:t>Sacramento</a:t>
            </a:r>
            <a:endParaRPr sz="2800" dirty="0">
              <a:latin typeface="Calibri"/>
              <a:cs typeface="Calibri"/>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581400"/>
            <a:ext cx="4405702"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635" y="-29210"/>
            <a:ext cx="7870190" cy="2418431"/>
          </a:xfrm>
          <a:prstGeom prst="rect">
            <a:avLst/>
          </a:prstGeom>
        </p:spPr>
        <p:txBody>
          <a:bodyPr vert="horz" wrap="square" lIns="0" tIns="200482" rIns="0" bIns="0" rtlCol="0">
            <a:spAutoFit/>
          </a:bodyPr>
          <a:lstStyle/>
          <a:p>
            <a:pPr marL="12700" marR="5080">
              <a:lnSpc>
                <a:spcPct val="100000"/>
              </a:lnSpc>
              <a:spcBef>
                <a:spcPts val="95"/>
              </a:spcBef>
            </a:pPr>
            <a:r>
              <a:rPr lang="en-US" sz="3600" dirty="0" smtClean="0"/>
              <a:t>10.</a:t>
            </a:r>
            <a:r>
              <a:rPr lang="en-US" sz="3600" spc="-140" dirty="0" smtClean="0"/>
              <a:t> These most popular clothes on earth, Levi’s® </a:t>
            </a:r>
            <a:r>
              <a:rPr lang="en-US" sz="3600" b="1" spc="-140" dirty="0" smtClean="0"/>
              <a:t>blue jeans</a:t>
            </a:r>
            <a:r>
              <a:rPr lang="en-US" sz="3600" spc="-140" dirty="0" smtClean="0"/>
              <a:t>, were </a:t>
            </a:r>
            <a:r>
              <a:rPr lang="en-US" sz="3600" dirty="0" smtClean="0"/>
              <a:t>made out of denim and reinforced with metal rivets. They became exceptionally popular with:  </a:t>
            </a:r>
            <a:endParaRPr lang="en-US" sz="3600" spc="-10" dirty="0"/>
          </a:p>
        </p:txBody>
      </p:sp>
      <p:sp>
        <p:nvSpPr>
          <p:cNvPr id="3" name="object 3"/>
          <p:cNvSpPr txBox="1"/>
          <p:nvPr/>
        </p:nvSpPr>
        <p:spPr>
          <a:xfrm>
            <a:off x="4728207" y="2971800"/>
            <a:ext cx="3044191" cy="2437847"/>
          </a:xfrm>
          <a:prstGeom prst="rect">
            <a:avLst/>
          </a:prstGeom>
        </p:spPr>
        <p:txBody>
          <a:bodyPr vert="horz" wrap="square" lIns="0" tIns="102870" rIns="0" bIns="0" rtlCol="0">
            <a:spAutoFit/>
          </a:bodyPr>
          <a:lstStyle/>
          <a:p>
            <a:pPr marL="527685" indent="-515620">
              <a:lnSpc>
                <a:spcPct val="100000"/>
              </a:lnSpc>
              <a:spcBef>
                <a:spcPts val="810"/>
              </a:spcBef>
              <a:buAutoNum type="alphaUcPeriod"/>
              <a:tabLst>
                <a:tab pos="527685" algn="l"/>
                <a:tab pos="528320" algn="l"/>
              </a:tabLst>
            </a:pPr>
            <a:r>
              <a:rPr lang="en-US" sz="2800" spc="-10" dirty="0" smtClean="0">
                <a:latin typeface="Calibri"/>
                <a:cs typeface="Calibri"/>
              </a:rPr>
              <a:t>gold miners in California</a:t>
            </a:r>
            <a:endParaRPr lang="en-US" sz="2800" dirty="0" smtClean="0">
              <a:latin typeface="Calibri"/>
              <a:cs typeface="Calibri"/>
            </a:endParaRPr>
          </a:p>
          <a:p>
            <a:pPr marL="527685" indent="-515620">
              <a:lnSpc>
                <a:spcPct val="100000"/>
              </a:lnSpc>
              <a:spcBef>
                <a:spcPts val="710"/>
              </a:spcBef>
              <a:buAutoNum type="alphaUcPeriod"/>
              <a:tabLst>
                <a:tab pos="527685" algn="l"/>
                <a:tab pos="528320" algn="l"/>
              </a:tabLst>
            </a:pPr>
            <a:r>
              <a:rPr lang="en-US" sz="2800" spc="-30" dirty="0" smtClean="0">
                <a:latin typeface="Calibri"/>
                <a:cs typeface="Calibri"/>
              </a:rPr>
              <a:t>American trappers</a:t>
            </a:r>
          </a:p>
          <a:p>
            <a:pPr marL="527685" indent="-515620">
              <a:lnSpc>
                <a:spcPct val="100000"/>
              </a:lnSpc>
              <a:spcBef>
                <a:spcPts val="710"/>
              </a:spcBef>
              <a:buAutoNum type="alphaUcPeriod"/>
              <a:tabLst>
                <a:tab pos="527685" algn="l"/>
                <a:tab pos="528320" algn="l"/>
              </a:tabLst>
            </a:pPr>
            <a:r>
              <a:rPr lang="en-US" sz="2800" spc="-30" dirty="0" smtClean="0">
                <a:latin typeface="Calibri"/>
                <a:cs typeface="Calibri"/>
              </a:rPr>
              <a:t>Native Americans</a:t>
            </a:r>
            <a:endParaRPr lang="en-US" sz="2800" dirty="0">
              <a:latin typeface="Calibri"/>
              <a:cs typeface="Calibri"/>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667000"/>
            <a:ext cx="2425700" cy="324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3917" y="1327501"/>
            <a:ext cx="7530465" cy="4517390"/>
          </a:xfrm>
          <a:prstGeom prst="rect">
            <a:avLst/>
          </a:prstGeom>
        </p:spPr>
        <p:txBody>
          <a:bodyPr vert="horz" wrap="square" lIns="0" tIns="167005" rIns="0" bIns="0" rtlCol="0">
            <a:spAutoFit/>
          </a:bodyPr>
          <a:lstStyle/>
          <a:p>
            <a:pPr marR="1270" algn="ctr">
              <a:lnSpc>
                <a:spcPct val="100000"/>
              </a:lnSpc>
              <a:spcBef>
                <a:spcPts val="1315"/>
              </a:spcBef>
            </a:pPr>
            <a:r>
              <a:rPr sz="2600" spc="-30" dirty="0">
                <a:latin typeface="Calibri"/>
                <a:cs typeface="Calibri"/>
              </a:rPr>
              <a:t>Konkurs</a:t>
            </a:r>
            <a:r>
              <a:rPr sz="2600" spc="-95" dirty="0">
                <a:latin typeface="Calibri"/>
                <a:cs typeface="Calibri"/>
              </a:rPr>
              <a:t> </a:t>
            </a:r>
            <a:r>
              <a:rPr sz="2600" spc="-10" dirty="0">
                <a:latin typeface="Calibri"/>
                <a:cs typeface="Calibri"/>
              </a:rPr>
              <a:t>polega</a:t>
            </a:r>
            <a:r>
              <a:rPr sz="2600" spc="-100" dirty="0">
                <a:latin typeface="Calibri"/>
                <a:cs typeface="Calibri"/>
              </a:rPr>
              <a:t> </a:t>
            </a:r>
            <a:r>
              <a:rPr sz="2600" dirty="0">
                <a:latin typeface="Calibri"/>
                <a:cs typeface="Calibri"/>
              </a:rPr>
              <a:t>na</a:t>
            </a:r>
            <a:r>
              <a:rPr sz="2600" spc="-75" dirty="0">
                <a:latin typeface="Calibri"/>
                <a:cs typeface="Calibri"/>
              </a:rPr>
              <a:t> </a:t>
            </a:r>
            <a:r>
              <a:rPr sz="2600" dirty="0">
                <a:latin typeface="Calibri"/>
                <a:cs typeface="Calibri"/>
              </a:rPr>
              <a:t>wybraniu</a:t>
            </a:r>
            <a:r>
              <a:rPr sz="2600" spc="-114" dirty="0">
                <a:latin typeface="Calibri"/>
                <a:cs typeface="Calibri"/>
              </a:rPr>
              <a:t> </a:t>
            </a:r>
            <a:r>
              <a:rPr sz="2600" spc="-10" dirty="0">
                <a:latin typeface="Calibri"/>
                <a:cs typeface="Calibri"/>
              </a:rPr>
              <a:t>poprawnej</a:t>
            </a:r>
            <a:r>
              <a:rPr sz="2600" spc="-80" dirty="0">
                <a:latin typeface="Calibri"/>
                <a:cs typeface="Calibri"/>
              </a:rPr>
              <a:t> </a:t>
            </a:r>
            <a:r>
              <a:rPr sz="2600" spc="-10" dirty="0">
                <a:latin typeface="Calibri"/>
                <a:cs typeface="Calibri"/>
              </a:rPr>
              <a:t>odpowiedzi.</a:t>
            </a:r>
            <a:endParaRPr sz="2600" dirty="0">
              <a:latin typeface="Calibri"/>
              <a:cs typeface="Calibri"/>
            </a:endParaRPr>
          </a:p>
          <a:p>
            <a:pPr marL="12065" marR="5080" algn="ctr">
              <a:lnSpc>
                <a:spcPct val="130000"/>
              </a:lnSpc>
              <a:spcBef>
                <a:spcPts val="280"/>
              </a:spcBef>
            </a:pPr>
            <a:r>
              <a:rPr sz="2600" spc="-10" dirty="0">
                <a:latin typeface="Calibri"/>
                <a:cs typeface="Calibri"/>
              </a:rPr>
              <a:t>Wypełnione</a:t>
            </a:r>
            <a:r>
              <a:rPr sz="2600" spc="-120" dirty="0">
                <a:latin typeface="Calibri"/>
                <a:cs typeface="Calibri"/>
              </a:rPr>
              <a:t> </a:t>
            </a:r>
            <a:r>
              <a:rPr sz="2600" dirty="0">
                <a:latin typeface="Calibri"/>
                <a:cs typeface="Calibri"/>
              </a:rPr>
              <a:t>karty</a:t>
            </a:r>
            <a:r>
              <a:rPr sz="2600" spc="-55" dirty="0">
                <a:latin typeface="Calibri"/>
                <a:cs typeface="Calibri"/>
              </a:rPr>
              <a:t> </a:t>
            </a:r>
            <a:r>
              <a:rPr sz="2600" dirty="0">
                <a:latin typeface="Calibri"/>
                <a:cs typeface="Calibri"/>
              </a:rPr>
              <a:t>odpowiedzi</a:t>
            </a:r>
            <a:r>
              <a:rPr sz="2600" spc="-105" dirty="0">
                <a:latin typeface="Calibri"/>
                <a:cs typeface="Calibri"/>
              </a:rPr>
              <a:t> </a:t>
            </a:r>
            <a:r>
              <a:rPr sz="2600" spc="-20" dirty="0">
                <a:latin typeface="Calibri"/>
                <a:cs typeface="Calibri"/>
              </a:rPr>
              <a:t>prosimy</a:t>
            </a:r>
            <a:r>
              <a:rPr sz="2600" spc="-110" dirty="0">
                <a:latin typeface="Calibri"/>
                <a:cs typeface="Calibri"/>
              </a:rPr>
              <a:t> </a:t>
            </a:r>
            <a:r>
              <a:rPr sz="2600" spc="-10" dirty="0">
                <a:latin typeface="Calibri"/>
                <a:cs typeface="Calibri"/>
              </a:rPr>
              <a:t>wysyłać</a:t>
            </a:r>
            <a:r>
              <a:rPr sz="2600" spc="-75" dirty="0">
                <a:latin typeface="Calibri"/>
                <a:cs typeface="Calibri"/>
              </a:rPr>
              <a:t> </a:t>
            </a:r>
            <a:r>
              <a:rPr sz="2600" dirty="0">
                <a:latin typeface="Calibri"/>
                <a:cs typeface="Calibri"/>
              </a:rPr>
              <a:t>na</a:t>
            </a:r>
            <a:r>
              <a:rPr sz="2600" spc="-65" dirty="0">
                <a:latin typeface="Calibri"/>
                <a:cs typeface="Calibri"/>
              </a:rPr>
              <a:t> </a:t>
            </a:r>
            <a:r>
              <a:rPr sz="2600" spc="-10" dirty="0">
                <a:latin typeface="Calibri"/>
                <a:cs typeface="Calibri"/>
              </a:rPr>
              <a:t>adres: </a:t>
            </a:r>
            <a:r>
              <a:rPr lang="pl-PL" sz="2600" u="sng" spc="-10" dirty="0" err="1" smtClean="0">
                <a:solidFill>
                  <a:srgbClr val="0000FF"/>
                </a:solidFill>
                <a:uFill>
                  <a:solidFill>
                    <a:srgbClr val="0000FF"/>
                  </a:solidFill>
                </a:uFill>
                <a:latin typeface="Calibri"/>
                <a:cs typeface="Calibri"/>
              </a:rPr>
              <a:t>aneta.antokolska</a:t>
            </a:r>
            <a:r>
              <a:rPr sz="2600" u="sng" spc="-10" dirty="0" smtClean="0">
                <a:solidFill>
                  <a:srgbClr val="0000FF"/>
                </a:solidFill>
                <a:uFill>
                  <a:solidFill>
                    <a:srgbClr val="0000FF"/>
                  </a:solidFill>
                </a:uFill>
                <a:latin typeface="Calibri"/>
                <a:cs typeface="Calibri"/>
                <a:hlinkClick r:id="rId2"/>
              </a:rPr>
              <a:t>@put.poznan.pl</a:t>
            </a:r>
            <a:endParaRPr sz="2600" dirty="0">
              <a:latin typeface="Calibri"/>
              <a:cs typeface="Calibri"/>
            </a:endParaRPr>
          </a:p>
          <a:p>
            <a:pPr algn="ctr">
              <a:lnSpc>
                <a:spcPct val="100000"/>
              </a:lnSpc>
              <a:spcBef>
                <a:spcPts val="1920"/>
              </a:spcBef>
            </a:pPr>
            <a:r>
              <a:rPr sz="2600" dirty="0">
                <a:latin typeface="Calibri"/>
                <a:cs typeface="Calibri"/>
              </a:rPr>
              <a:t>Data</a:t>
            </a:r>
            <a:r>
              <a:rPr sz="2600" spc="-130" dirty="0">
                <a:latin typeface="Calibri"/>
                <a:cs typeface="Calibri"/>
              </a:rPr>
              <a:t> </a:t>
            </a:r>
            <a:r>
              <a:rPr sz="2600" spc="-35" dirty="0">
                <a:latin typeface="Calibri"/>
                <a:cs typeface="Calibri"/>
              </a:rPr>
              <a:t>zakończenia</a:t>
            </a:r>
            <a:r>
              <a:rPr sz="2600" spc="-100" dirty="0">
                <a:latin typeface="Calibri"/>
                <a:cs typeface="Calibri"/>
              </a:rPr>
              <a:t> </a:t>
            </a:r>
            <a:r>
              <a:rPr sz="2600" spc="-35" dirty="0">
                <a:latin typeface="Calibri"/>
                <a:cs typeface="Calibri"/>
              </a:rPr>
              <a:t>konkursu:</a:t>
            </a:r>
            <a:r>
              <a:rPr sz="2600" spc="-100" dirty="0">
                <a:latin typeface="Calibri"/>
                <a:cs typeface="Calibri"/>
              </a:rPr>
              <a:t> </a:t>
            </a:r>
            <a:r>
              <a:rPr lang="pl-PL" sz="2600" spc="-10" dirty="0" smtClean="0">
                <a:solidFill>
                  <a:srgbClr val="FF0000"/>
                </a:solidFill>
                <a:latin typeface="Calibri"/>
                <a:cs typeface="Calibri"/>
              </a:rPr>
              <a:t>27.01</a:t>
            </a:r>
            <a:r>
              <a:rPr sz="2600" spc="-10" dirty="0" smtClean="0">
                <a:solidFill>
                  <a:srgbClr val="FF0000"/>
                </a:solidFill>
                <a:latin typeface="Calibri"/>
                <a:cs typeface="Calibri"/>
              </a:rPr>
              <a:t>.202</a:t>
            </a:r>
            <a:r>
              <a:rPr lang="pl-PL" sz="2600" spc="-10" dirty="0" smtClean="0">
                <a:solidFill>
                  <a:srgbClr val="FF0000"/>
                </a:solidFill>
                <a:latin typeface="Calibri"/>
                <a:cs typeface="Calibri"/>
              </a:rPr>
              <a:t>3</a:t>
            </a:r>
            <a:r>
              <a:rPr sz="2600" spc="-10" dirty="0" smtClean="0">
                <a:solidFill>
                  <a:srgbClr val="FF0000"/>
                </a:solidFill>
                <a:latin typeface="Calibri"/>
                <a:cs typeface="Calibri"/>
              </a:rPr>
              <a:t>r</a:t>
            </a:r>
            <a:r>
              <a:rPr sz="2600" spc="-10" dirty="0">
                <a:solidFill>
                  <a:srgbClr val="FF0000"/>
                </a:solidFill>
                <a:latin typeface="Calibri"/>
                <a:cs typeface="Calibri"/>
              </a:rPr>
              <a:t>.</a:t>
            </a:r>
            <a:endParaRPr sz="2600" dirty="0">
              <a:latin typeface="Calibri"/>
              <a:cs typeface="Calibri"/>
            </a:endParaRPr>
          </a:p>
          <a:p>
            <a:pPr marL="541020" marR="534035" algn="ctr">
              <a:lnSpc>
                <a:spcPct val="130100"/>
              </a:lnSpc>
              <a:spcBef>
                <a:spcPts val="275"/>
              </a:spcBef>
            </a:pPr>
            <a:r>
              <a:rPr sz="2600" spc="-55" dirty="0">
                <a:latin typeface="Calibri"/>
                <a:cs typeface="Calibri"/>
              </a:rPr>
              <a:t>Wśród</a:t>
            </a:r>
            <a:r>
              <a:rPr sz="2600" spc="-95" dirty="0">
                <a:latin typeface="Calibri"/>
                <a:cs typeface="Calibri"/>
              </a:rPr>
              <a:t> </a:t>
            </a:r>
            <a:r>
              <a:rPr sz="2600" dirty="0">
                <a:latin typeface="Calibri"/>
                <a:cs typeface="Calibri"/>
              </a:rPr>
              <a:t>autorów</a:t>
            </a:r>
            <a:r>
              <a:rPr sz="2600" spc="-90" dirty="0">
                <a:latin typeface="Calibri"/>
                <a:cs typeface="Calibri"/>
              </a:rPr>
              <a:t> </a:t>
            </a:r>
            <a:r>
              <a:rPr sz="2600" spc="-25" dirty="0">
                <a:latin typeface="Calibri"/>
                <a:cs typeface="Calibri"/>
              </a:rPr>
              <a:t>poprawnych</a:t>
            </a:r>
            <a:r>
              <a:rPr sz="2600" spc="-110" dirty="0">
                <a:latin typeface="Calibri"/>
                <a:cs typeface="Calibri"/>
              </a:rPr>
              <a:t> </a:t>
            </a:r>
            <a:r>
              <a:rPr sz="2600" dirty="0">
                <a:latin typeface="Calibri"/>
                <a:cs typeface="Calibri"/>
              </a:rPr>
              <a:t>odpowiedzi</a:t>
            </a:r>
            <a:r>
              <a:rPr sz="2600" spc="-105" dirty="0">
                <a:latin typeface="Calibri"/>
                <a:cs typeface="Calibri"/>
              </a:rPr>
              <a:t> </a:t>
            </a:r>
            <a:r>
              <a:rPr sz="2600" spc="-25" dirty="0">
                <a:latin typeface="Calibri"/>
                <a:cs typeface="Calibri"/>
              </a:rPr>
              <a:t>zostaną </a:t>
            </a:r>
            <a:r>
              <a:rPr sz="2600" spc="-20" dirty="0">
                <a:latin typeface="Calibri"/>
                <a:cs typeface="Calibri"/>
              </a:rPr>
              <a:t>rozlosowane</a:t>
            </a:r>
            <a:r>
              <a:rPr sz="2600" spc="-95" dirty="0">
                <a:latin typeface="Calibri"/>
                <a:cs typeface="Calibri"/>
              </a:rPr>
              <a:t> </a:t>
            </a:r>
            <a:r>
              <a:rPr sz="2600" spc="-25" dirty="0">
                <a:latin typeface="Calibri"/>
                <a:cs typeface="Calibri"/>
              </a:rPr>
              <a:t>atrakcyjne</a:t>
            </a:r>
            <a:r>
              <a:rPr sz="2600" spc="-90" dirty="0">
                <a:latin typeface="Calibri"/>
                <a:cs typeface="Calibri"/>
              </a:rPr>
              <a:t> </a:t>
            </a:r>
            <a:r>
              <a:rPr sz="2600" spc="-10" dirty="0">
                <a:latin typeface="Calibri"/>
                <a:cs typeface="Calibri"/>
              </a:rPr>
              <a:t>nagrody.</a:t>
            </a:r>
            <a:endParaRPr sz="2600" dirty="0">
              <a:latin typeface="Calibri"/>
              <a:cs typeface="Calibri"/>
            </a:endParaRPr>
          </a:p>
          <a:p>
            <a:pPr marL="2063750" marR="332105" indent="-1811020">
              <a:lnSpc>
                <a:spcPts val="4680"/>
              </a:lnSpc>
              <a:spcBef>
                <a:spcPts val="60"/>
              </a:spcBef>
            </a:pPr>
            <a:r>
              <a:rPr sz="2600" spc="-50" dirty="0">
                <a:latin typeface="Calibri"/>
                <a:cs typeface="Calibri"/>
              </a:rPr>
              <a:t>KONKURS</a:t>
            </a:r>
            <a:r>
              <a:rPr sz="2600" spc="-114" dirty="0">
                <a:latin typeface="Calibri"/>
                <a:cs typeface="Calibri"/>
              </a:rPr>
              <a:t> </a:t>
            </a:r>
            <a:r>
              <a:rPr sz="2600" spc="-10" dirty="0">
                <a:latin typeface="Calibri"/>
                <a:cs typeface="Calibri"/>
              </a:rPr>
              <a:t>PRZEZNACZONY</a:t>
            </a:r>
            <a:r>
              <a:rPr sz="2600" spc="-95" dirty="0">
                <a:latin typeface="Calibri"/>
                <a:cs typeface="Calibri"/>
              </a:rPr>
              <a:t> </a:t>
            </a:r>
            <a:r>
              <a:rPr sz="2600" spc="-10" dirty="0">
                <a:latin typeface="Calibri"/>
                <a:cs typeface="Calibri"/>
              </a:rPr>
              <a:t>JEST</a:t>
            </a:r>
            <a:r>
              <a:rPr sz="2600" spc="-100" dirty="0">
                <a:latin typeface="Calibri"/>
                <a:cs typeface="Calibri"/>
              </a:rPr>
              <a:t> </a:t>
            </a:r>
            <a:r>
              <a:rPr sz="2600" dirty="0">
                <a:latin typeface="Calibri"/>
                <a:cs typeface="Calibri"/>
              </a:rPr>
              <a:t>DLA</a:t>
            </a:r>
            <a:r>
              <a:rPr sz="2600" spc="-50" dirty="0">
                <a:latin typeface="Calibri"/>
                <a:cs typeface="Calibri"/>
              </a:rPr>
              <a:t> </a:t>
            </a:r>
            <a:r>
              <a:rPr sz="2600" spc="-25" dirty="0">
                <a:latin typeface="Calibri"/>
                <a:cs typeface="Calibri"/>
              </a:rPr>
              <a:t>STUDENTÓW</a:t>
            </a:r>
            <a:r>
              <a:rPr sz="2600" spc="-100" dirty="0">
                <a:latin typeface="Calibri"/>
                <a:cs typeface="Calibri"/>
              </a:rPr>
              <a:t> </a:t>
            </a:r>
            <a:r>
              <a:rPr sz="2600" spc="-25" dirty="0">
                <a:latin typeface="Calibri"/>
                <a:cs typeface="Calibri"/>
              </a:rPr>
              <a:t>PP </a:t>
            </a:r>
            <a:r>
              <a:rPr sz="2600" spc="-35" dirty="0">
                <a:solidFill>
                  <a:srgbClr val="00AE50"/>
                </a:solidFill>
                <a:latin typeface="Calibri"/>
                <a:cs typeface="Calibri"/>
              </a:rPr>
              <a:t>ŻYCZYMY</a:t>
            </a:r>
            <a:r>
              <a:rPr sz="2600" spc="-105" dirty="0">
                <a:solidFill>
                  <a:srgbClr val="00AE50"/>
                </a:solidFill>
                <a:latin typeface="Calibri"/>
                <a:cs typeface="Calibri"/>
              </a:rPr>
              <a:t> </a:t>
            </a:r>
            <a:r>
              <a:rPr sz="2600" spc="-20" dirty="0">
                <a:solidFill>
                  <a:srgbClr val="00AE50"/>
                </a:solidFill>
                <a:latin typeface="Calibri"/>
                <a:cs typeface="Calibri"/>
              </a:rPr>
              <a:t>POWODZENIA</a:t>
            </a:r>
            <a:r>
              <a:rPr sz="2600" spc="-70" dirty="0">
                <a:solidFill>
                  <a:srgbClr val="00AE50"/>
                </a:solidFill>
                <a:latin typeface="Calibri"/>
                <a:cs typeface="Calibri"/>
              </a:rPr>
              <a:t> </a:t>
            </a:r>
            <a:r>
              <a:rPr sz="2600" spc="-50" dirty="0">
                <a:solidFill>
                  <a:srgbClr val="00AE50"/>
                </a:solidFill>
                <a:latin typeface="Calibri"/>
                <a:cs typeface="Calibri"/>
              </a:rPr>
              <a:t>!</a:t>
            </a:r>
            <a:endParaRPr sz="26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8489" y="1166774"/>
            <a:ext cx="7512684" cy="4706160"/>
          </a:xfrm>
          <a:prstGeom prst="rect">
            <a:avLst/>
          </a:prstGeom>
        </p:spPr>
        <p:txBody>
          <a:bodyPr vert="horz" wrap="square" lIns="0" tIns="217170" rIns="0" bIns="0" rtlCol="0">
            <a:spAutoFit/>
          </a:bodyPr>
          <a:lstStyle/>
          <a:p>
            <a:pPr marL="2540" algn="ctr">
              <a:lnSpc>
                <a:spcPct val="100000"/>
              </a:lnSpc>
              <a:spcBef>
                <a:spcPts val="1710"/>
              </a:spcBef>
            </a:pPr>
            <a:r>
              <a:rPr lang="en-US" sz="2800" dirty="0" smtClean="0">
                <a:latin typeface="Calibri"/>
                <a:cs typeface="Calibri"/>
              </a:rPr>
              <a:t>Choose the correct </a:t>
            </a:r>
            <a:r>
              <a:rPr lang="en-US" sz="2800" spc="-10" dirty="0" smtClean="0">
                <a:latin typeface="Calibri"/>
                <a:cs typeface="Calibri"/>
              </a:rPr>
              <a:t>answer.</a:t>
            </a:r>
            <a:endParaRPr lang="en-US" sz="2800" dirty="0" smtClean="0">
              <a:latin typeface="Calibri"/>
              <a:cs typeface="Calibri"/>
            </a:endParaRPr>
          </a:p>
          <a:p>
            <a:pPr marL="1103630" marR="1092200" algn="ctr">
              <a:lnSpc>
                <a:spcPct val="140000"/>
              </a:lnSpc>
              <a:spcBef>
                <a:spcPts val="265"/>
              </a:spcBef>
            </a:pPr>
            <a:r>
              <a:rPr lang="en-US" sz="2800" dirty="0" smtClean="0">
                <a:latin typeface="Calibri"/>
                <a:cs typeface="Calibri"/>
              </a:rPr>
              <a:t>Send</a:t>
            </a:r>
            <a:r>
              <a:rPr lang="en-US" sz="2800" spc="-90" dirty="0" smtClean="0">
                <a:latin typeface="Calibri"/>
                <a:cs typeface="Calibri"/>
              </a:rPr>
              <a:t> </a:t>
            </a:r>
            <a:r>
              <a:rPr lang="en-US" sz="2800" dirty="0" smtClean="0">
                <a:latin typeface="Calibri"/>
                <a:cs typeface="Calibri"/>
              </a:rPr>
              <a:t>the</a:t>
            </a:r>
            <a:r>
              <a:rPr lang="en-US" sz="2800" spc="-95" dirty="0" smtClean="0">
                <a:latin typeface="Calibri"/>
                <a:cs typeface="Calibri"/>
              </a:rPr>
              <a:t> </a:t>
            </a:r>
            <a:r>
              <a:rPr lang="en-US" sz="2800" spc="-10" dirty="0" smtClean="0">
                <a:latin typeface="Calibri"/>
                <a:cs typeface="Calibri"/>
              </a:rPr>
              <a:t>answer</a:t>
            </a:r>
            <a:r>
              <a:rPr lang="en-US" sz="2800" spc="-110" dirty="0" smtClean="0">
                <a:latin typeface="Calibri"/>
                <a:cs typeface="Calibri"/>
              </a:rPr>
              <a:t> </a:t>
            </a:r>
            <a:r>
              <a:rPr lang="en-US" sz="2800" spc="-10" dirty="0" smtClean="0">
                <a:latin typeface="Calibri"/>
                <a:cs typeface="Calibri"/>
              </a:rPr>
              <a:t>sheet</a:t>
            </a:r>
            <a:r>
              <a:rPr lang="en-US" sz="2800" spc="-90" dirty="0" smtClean="0">
                <a:latin typeface="Calibri"/>
                <a:cs typeface="Calibri"/>
              </a:rPr>
              <a:t> </a:t>
            </a:r>
            <a:r>
              <a:rPr lang="en-US" sz="2800" spc="-25" dirty="0" smtClean="0">
                <a:latin typeface="Calibri"/>
                <a:cs typeface="Calibri"/>
              </a:rPr>
              <a:t>to: </a:t>
            </a:r>
            <a:r>
              <a:rPr lang="pl-PL" sz="2800" u="sng" spc="-10" dirty="0" err="1" smtClean="0">
                <a:solidFill>
                  <a:srgbClr val="0000FF"/>
                </a:solidFill>
                <a:uFill>
                  <a:solidFill>
                    <a:srgbClr val="000000"/>
                  </a:solidFill>
                </a:uFill>
                <a:latin typeface="Calibri"/>
                <a:cs typeface="Calibri"/>
                <a:hlinkClick r:id="rId2"/>
              </a:rPr>
              <a:t>aneta.antokolska</a:t>
            </a:r>
            <a:r>
              <a:rPr sz="2800" u="sng" spc="-10" dirty="0" smtClean="0">
                <a:solidFill>
                  <a:srgbClr val="0000FF"/>
                </a:solidFill>
                <a:uFill>
                  <a:solidFill>
                    <a:srgbClr val="000000"/>
                  </a:solidFill>
                </a:uFill>
                <a:latin typeface="Calibri"/>
                <a:cs typeface="Calibri"/>
                <a:hlinkClick r:id="rId2"/>
              </a:rPr>
              <a:t>@put.poznan.pl</a:t>
            </a:r>
            <a:endParaRPr sz="2800" dirty="0">
              <a:latin typeface="Calibri"/>
              <a:cs typeface="Calibri"/>
            </a:endParaRPr>
          </a:p>
          <a:p>
            <a:pPr algn="ctr">
              <a:lnSpc>
                <a:spcPct val="100000"/>
              </a:lnSpc>
              <a:spcBef>
                <a:spcPts val="2440"/>
              </a:spcBef>
            </a:pPr>
            <a:r>
              <a:rPr sz="2800" dirty="0">
                <a:latin typeface="Calibri"/>
                <a:cs typeface="Calibri"/>
              </a:rPr>
              <a:t>The</a:t>
            </a:r>
            <a:r>
              <a:rPr sz="2800" spc="-125" dirty="0">
                <a:latin typeface="Calibri"/>
                <a:cs typeface="Calibri"/>
              </a:rPr>
              <a:t> </a:t>
            </a:r>
            <a:r>
              <a:rPr sz="2800" dirty="0">
                <a:latin typeface="Calibri"/>
                <a:cs typeface="Calibri"/>
              </a:rPr>
              <a:t>deadline</a:t>
            </a:r>
            <a:r>
              <a:rPr sz="2800" spc="-40" dirty="0">
                <a:latin typeface="Calibri"/>
                <a:cs typeface="Calibri"/>
              </a:rPr>
              <a:t> </a:t>
            </a:r>
            <a:r>
              <a:rPr sz="2800" dirty="0">
                <a:latin typeface="Calibri"/>
                <a:cs typeface="Calibri"/>
              </a:rPr>
              <a:t>is:</a:t>
            </a:r>
            <a:r>
              <a:rPr sz="2800" spc="-90" dirty="0">
                <a:latin typeface="Calibri"/>
                <a:cs typeface="Calibri"/>
              </a:rPr>
              <a:t> </a:t>
            </a:r>
            <a:r>
              <a:rPr lang="pl-PL" sz="2800" spc="-10" dirty="0" smtClean="0">
                <a:solidFill>
                  <a:srgbClr val="FF0000"/>
                </a:solidFill>
                <a:latin typeface="Calibri"/>
                <a:cs typeface="Calibri"/>
              </a:rPr>
              <a:t>January 27</a:t>
            </a:r>
            <a:r>
              <a:rPr sz="2800" dirty="0" smtClean="0">
                <a:solidFill>
                  <a:srgbClr val="FF0000"/>
                </a:solidFill>
                <a:latin typeface="Calibri"/>
                <a:cs typeface="Calibri"/>
              </a:rPr>
              <a:t>,</a:t>
            </a:r>
            <a:r>
              <a:rPr sz="2800" spc="-100" dirty="0" smtClean="0">
                <a:solidFill>
                  <a:srgbClr val="FF0000"/>
                </a:solidFill>
                <a:latin typeface="Calibri"/>
                <a:cs typeface="Calibri"/>
              </a:rPr>
              <a:t> </a:t>
            </a:r>
            <a:r>
              <a:rPr sz="2800" spc="-10" dirty="0" smtClean="0">
                <a:solidFill>
                  <a:srgbClr val="FF0000"/>
                </a:solidFill>
                <a:latin typeface="Calibri"/>
                <a:cs typeface="Calibri"/>
              </a:rPr>
              <a:t>202</a:t>
            </a:r>
            <a:r>
              <a:rPr lang="pl-PL" sz="2800" spc="-10" dirty="0" smtClean="0">
                <a:solidFill>
                  <a:srgbClr val="FF0000"/>
                </a:solidFill>
                <a:latin typeface="Calibri"/>
                <a:cs typeface="Calibri"/>
              </a:rPr>
              <a:t>3</a:t>
            </a:r>
            <a:r>
              <a:rPr sz="2800" spc="-10" dirty="0" smtClean="0">
                <a:solidFill>
                  <a:srgbClr val="FF0000"/>
                </a:solidFill>
                <a:latin typeface="Calibri"/>
                <a:cs typeface="Calibri"/>
              </a:rPr>
              <a:t>.</a:t>
            </a:r>
            <a:endParaRPr sz="2800" dirty="0">
              <a:latin typeface="Calibri"/>
              <a:cs typeface="Calibri"/>
            </a:endParaRPr>
          </a:p>
          <a:p>
            <a:pPr algn="ctr">
              <a:lnSpc>
                <a:spcPct val="100000"/>
              </a:lnSpc>
              <a:spcBef>
                <a:spcPts val="2005"/>
              </a:spcBef>
            </a:pPr>
            <a:r>
              <a:rPr lang="en-US" sz="2800" dirty="0" smtClean="0">
                <a:latin typeface="Calibri"/>
                <a:cs typeface="Calibri"/>
              </a:rPr>
              <a:t>The contest winner will receive an attractive prize</a:t>
            </a:r>
            <a:r>
              <a:rPr lang="en-US" sz="2800" spc="-10" dirty="0" smtClean="0">
                <a:latin typeface="Calibri"/>
                <a:cs typeface="Calibri"/>
              </a:rPr>
              <a:t>.</a:t>
            </a:r>
            <a:endParaRPr lang="en-US" sz="2800" dirty="0" smtClean="0">
              <a:latin typeface="Calibri"/>
              <a:cs typeface="Calibri"/>
            </a:endParaRPr>
          </a:p>
          <a:p>
            <a:pPr marL="1045844" marR="1032510" algn="ctr">
              <a:lnSpc>
                <a:spcPts val="5400"/>
              </a:lnSpc>
              <a:spcBef>
                <a:spcPts val="10"/>
              </a:spcBef>
            </a:pPr>
            <a:r>
              <a:rPr sz="2800" dirty="0" smtClean="0">
                <a:latin typeface="Calibri"/>
                <a:cs typeface="Calibri"/>
              </a:rPr>
              <a:t>THE</a:t>
            </a:r>
            <a:r>
              <a:rPr sz="2800" spc="-100" dirty="0" smtClean="0">
                <a:latin typeface="Calibri"/>
                <a:cs typeface="Calibri"/>
              </a:rPr>
              <a:t> </a:t>
            </a:r>
            <a:r>
              <a:rPr sz="2800" dirty="0">
                <a:latin typeface="Calibri"/>
                <a:cs typeface="Calibri"/>
              </a:rPr>
              <a:t>QUIZ</a:t>
            </a:r>
            <a:r>
              <a:rPr sz="2800" spc="-70" dirty="0">
                <a:latin typeface="Calibri"/>
                <a:cs typeface="Calibri"/>
              </a:rPr>
              <a:t> </a:t>
            </a:r>
            <a:r>
              <a:rPr sz="2800" dirty="0">
                <a:latin typeface="Calibri"/>
                <a:cs typeface="Calibri"/>
              </a:rPr>
              <a:t>IS</a:t>
            </a:r>
            <a:r>
              <a:rPr sz="2800" spc="-50" dirty="0">
                <a:latin typeface="Calibri"/>
                <a:cs typeface="Calibri"/>
              </a:rPr>
              <a:t> </a:t>
            </a:r>
            <a:r>
              <a:rPr lang="pl-PL" sz="2800" spc="-50" dirty="0" smtClean="0">
                <a:latin typeface="Calibri"/>
                <a:cs typeface="Calibri"/>
              </a:rPr>
              <a:t>AIMED AT </a:t>
            </a:r>
            <a:r>
              <a:rPr sz="2800" dirty="0" smtClean="0">
                <a:latin typeface="Calibri"/>
                <a:cs typeface="Calibri"/>
              </a:rPr>
              <a:t>PUT</a:t>
            </a:r>
            <a:r>
              <a:rPr sz="2800" spc="-35" dirty="0" smtClean="0">
                <a:latin typeface="Calibri"/>
                <a:cs typeface="Calibri"/>
              </a:rPr>
              <a:t> </a:t>
            </a:r>
            <a:r>
              <a:rPr sz="2800" spc="-10" dirty="0">
                <a:latin typeface="Calibri"/>
                <a:cs typeface="Calibri"/>
              </a:rPr>
              <a:t>STUDENTS </a:t>
            </a:r>
            <a:endParaRPr lang="pl-PL" sz="2800" spc="-10" dirty="0" smtClean="0">
              <a:latin typeface="Calibri"/>
              <a:cs typeface="Calibri"/>
            </a:endParaRPr>
          </a:p>
          <a:p>
            <a:pPr marL="1045844" marR="1032510" algn="ctr">
              <a:lnSpc>
                <a:spcPts val="5400"/>
              </a:lnSpc>
              <a:spcBef>
                <a:spcPts val="10"/>
              </a:spcBef>
            </a:pPr>
            <a:r>
              <a:rPr sz="2800" dirty="0" smtClean="0">
                <a:solidFill>
                  <a:srgbClr val="00AE50"/>
                </a:solidFill>
                <a:latin typeface="Calibri"/>
                <a:cs typeface="Calibri"/>
              </a:rPr>
              <a:t>GOOD</a:t>
            </a:r>
            <a:r>
              <a:rPr sz="2800" spc="-105" dirty="0" smtClean="0">
                <a:solidFill>
                  <a:srgbClr val="00AE50"/>
                </a:solidFill>
                <a:latin typeface="Calibri"/>
                <a:cs typeface="Calibri"/>
              </a:rPr>
              <a:t> </a:t>
            </a:r>
            <a:r>
              <a:rPr sz="2800" spc="-10" dirty="0">
                <a:solidFill>
                  <a:srgbClr val="00AE50"/>
                </a:solidFill>
                <a:latin typeface="Calibri"/>
                <a:cs typeface="Calibri"/>
              </a:rPr>
              <a:t>LUCK!</a:t>
            </a:r>
            <a:endParaRPr sz="28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635" y="-29210"/>
            <a:ext cx="7870190" cy="803810"/>
          </a:xfrm>
          <a:prstGeom prst="rect">
            <a:avLst/>
          </a:prstGeom>
        </p:spPr>
        <p:txBody>
          <a:bodyPr vert="horz" wrap="square" lIns="0" tIns="186436" rIns="0" bIns="0" rtlCol="0">
            <a:spAutoFit/>
          </a:bodyPr>
          <a:lstStyle/>
          <a:p>
            <a:pPr marL="22860" marR="5080">
              <a:lnSpc>
                <a:spcPct val="100000"/>
              </a:lnSpc>
              <a:spcBef>
                <a:spcPts val="95"/>
              </a:spcBef>
            </a:pPr>
            <a:r>
              <a:rPr lang="en-US" dirty="0" smtClean="0"/>
              <a:t>1.</a:t>
            </a:r>
            <a:r>
              <a:rPr lang="en-US" spc="-140" dirty="0" smtClean="0"/>
              <a:t> </a:t>
            </a:r>
            <a:r>
              <a:rPr lang="en-US" dirty="0" smtClean="0"/>
              <a:t>A </a:t>
            </a:r>
            <a:r>
              <a:rPr lang="en-US" b="1" dirty="0" smtClean="0"/>
              <a:t>pathfinder</a:t>
            </a:r>
            <a:r>
              <a:rPr lang="en-US" dirty="0" smtClean="0"/>
              <a:t> means:</a:t>
            </a:r>
            <a:endParaRPr lang="en-US" spc="-10" dirty="0"/>
          </a:p>
        </p:txBody>
      </p:sp>
      <p:sp>
        <p:nvSpPr>
          <p:cNvPr id="3" name="object 3"/>
          <p:cNvSpPr txBox="1"/>
          <p:nvPr/>
        </p:nvSpPr>
        <p:spPr>
          <a:xfrm>
            <a:off x="4038600" y="2286000"/>
            <a:ext cx="4876799" cy="4720523"/>
          </a:xfrm>
          <a:prstGeom prst="rect">
            <a:avLst/>
          </a:prstGeom>
        </p:spPr>
        <p:txBody>
          <a:bodyPr vert="horz" wrap="square" lIns="0" tIns="102870" rIns="0" bIns="0" rtlCol="0">
            <a:spAutoFit/>
          </a:bodyPr>
          <a:lstStyle/>
          <a:p>
            <a:pPr marL="527685" indent="-515620">
              <a:lnSpc>
                <a:spcPct val="100000"/>
              </a:lnSpc>
              <a:spcBef>
                <a:spcPts val="810"/>
              </a:spcBef>
              <a:buAutoNum type="alphaUcPeriod"/>
              <a:tabLst>
                <a:tab pos="527685" algn="l"/>
                <a:tab pos="528320" algn="l"/>
              </a:tabLst>
            </a:pPr>
            <a:r>
              <a:rPr lang="en-US" sz="2800" spc="-10" dirty="0" smtClean="0">
                <a:latin typeface="Calibri"/>
                <a:cs typeface="Calibri"/>
              </a:rPr>
              <a:t>a person or an object that finds a new way of doing something</a:t>
            </a:r>
          </a:p>
          <a:p>
            <a:pPr marL="527685" indent="-515620">
              <a:lnSpc>
                <a:spcPct val="100000"/>
              </a:lnSpc>
              <a:spcBef>
                <a:spcPts val="810"/>
              </a:spcBef>
              <a:buAutoNum type="alphaUcPeriod"/>
              <a:tabLst>
                <a:tab pos="527685" algn="l"/>
                <a:tab pos="528320" algn="l"/>
              </a:tabLst>
            </a:pPr>
            <a:r>
              <a:rPr lang="en-US" sz="2800" spc="-10" dirty="0" smtClean="0">
                <a:latin typeface="Calibri"/>
                <a:cs typeface="Calibri"/>
              </a:rPr>
              <a:t>a route or track between one place and another</a:t>
            </a:r>
            <a:endParaRPr lang="pl-PL" sz="2800" spc="-10" dirty="0" smtClean="0">
              <a:latin typeface="Calibri"/>
              <a:cs typeface="Calibri"/>
            </a:endParaRPr>
          </a:p>
          <a:p>
            <a:pPr marL="527685" indent="-515620">
              <a:lnSpc>
                <a:spcPct val="100000"/>
              </a:lnSpc>
              <a:spcBef>
                <a:spcPts val="810"/>
              </a:spcBef>
              <a:buAutoNum type="alphaUcPeriod"/>
              <a:tabLst>
                <a:tab pos="527685" algn="l"/>
                <a:tab pos="528320" algn="l"/>
              </a:tabLst>
            </a:pPr>
            <a:r>
              <a:rPr lang="en-US" sz="2800" spc="-10" dirty="0" smtClean="0">
                <a:latin typeface="Calibri"/>
                <a:cs typeface="Calibri"/>
              </a:rPr>
              <a:t>a place where three or more roads join and traffic must go around a circular area in the middle</a:t>
            </a:r>
            <a:endParaRPr lang="pl-PL" sz="2800" spc="-10" dirty="0" smtClean="0">
              <a:latin typeface="Calibri"/>
              <a:cs typeface="Calibri"/>
            </a:endParaRPr>
          </a:p>
          <a:p>
            <a:pPr marL="527685" indent="-515620">
              <a:lnSpc>
                <a:spcPct val="100000"/>
              </a:lnSpc>
              <a:spcBef>
                <a:spcPts val="810"/>
              </a:spcBef>
              <a:buAutoNum type="alphaUcPeriod"/>
              <a:tabLst>
                <a:tab pos="527685" algn="l"/>
                <a:tab pos="528320" algn="l"/>
              </a:tabLst>
            </a:pPr>
            <a:endParaRPr sz="2800" dirty="0">
              <a:latin typeface="Calibri"/>
              <a:cs typeface="Calibri"/>
            </a:endParaRPr>
          </a:p>
        </p:txBody>
      </p:sp>
      <p:sp>
        <p:nvSpPr>
          <p:cNvPr id="7" name="AutoShape 4" descr="Mars Pathfinder – Planetary Sciences, In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44" y="1219200"/>
            <a:ext cx="3578243" cy="268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635" y="-29210"/>
            <a:ext cx="7870190" cy="1150186"/>
          </a:xfrm>
          <a:prstGeom prst="rect">
            <a:avLst/>
          </a:prstGeom>
        </p:spPr>
        <p:txBody>
          <a:bodyPr vert="horz" wrap="square" lIns="0" tIns="468502" rIns="0" bIns="0" rtlCol="0">
            <a:spAutoFit/>
          </a:bodyPr>
          <a:lstStyle/>
          <a:p>
            <a:pPr marL="12700">
              <a:lnSpc>
                <a:spcPct val="100000"/>
              </a:lnSpc>
              <a:spcBef>
                <a:spcPts val="105"/>
              </a:spcBef>
            </a:pPr>
            <a:r>
              <a:rPr sz="4400" dirty="0"/>
              <a:t>2.</a:t>
            </a:r>
            <a:r>
              <a:rPr sz="4400" spc="-70" dirty="0"/>
              <a:t> </a:t>
            </a:r>
            <a:r>
              <a:rPr lang="en-US" dirty="0" smtClean="0"/>
              <a:t>A </a:t>
            </a:r>
            <a:r>
              <a:rPr lang="en-US" b="1" dirty="0" smtClean="0"/>
              <a:t>wrangler</a:t>
            </a:r>
            <a:r>
              <a:rPr lang="en-US" dirty="0" smtClean="0"/>
              <a:t> is</a:t>
            </a:r>
            <a:r>
              <a:rPr lang="en-US" sz="4400" dirty="0" smtClean="0"/>
              <a:t>:</a:t>
            </a:r>
            <a:endParaRPr lang="en-US" sz="4400" dirty="0"/>
          </a:p>
        </p:txBody>
      </p:sp>
      <p:sp>
        <p:nvSpPr>
          <p:cNvPr id="3" name="object 3"/>
          <p:cNvSpPr txBox="1"/>
          <p:nvPr/>
        </p:nvSpPr>
        <p:spPr>
          <a:xfrm>
            <a:off x="4648200" y="1905000"/>
            <a:ext cx="3810000" cy="4187044"/>
          </a:xfrm>
          <a:prstGeom prst="rect">
            <a:avLst/>
          </a:prstGeom>
        </p:spPr>
        <p:txBody>
          <a:bodyPr vert="horz" wrap="square" lIns="0" tIns="102870" rIns="0" bIns="0" rtlCol="0">
            <a:spAutoFit/>
          </a:bodyPr>
          <a:lstStyle/>
          <a:p>
            <a:pPr marL="527685" indent="-515620">
              <a:lnSpc>
                <a:spcPct val="100000"/>
              </a:lnSpc>
              <a:spcBef>
                <a:spcPts val="810"/>
              </a:spcBef>
              <a:buAutoNum type="alphaUcPeriod"/>
              <a:tabLst>
                <a:tab pos="527685" algn="l"/>
                <a:tab pos="528320" algn="l"/>
              </a:tabLst>
            </a:pPr>
            <a:r>
              <a:rPr lang="en-US" sz="2800" dirty="0" smtClean="0">
                <a:latin typeface="Calibri"/>
                <a:cs typeface="Calibri"/>
              </a:rPr>
              <a:t>a person whose job is to protect a forest or natural park</a:t>
            </a:r>
            <a:r>
              <a:rPr lang="pl-PL" sz="2800" dirty="0" smtClean="0">
                <a:latin typeface="Calibri"/>
                <a:cs typeface="Calibri"/>
              </a:rPr>
              <a:t> </a:t>
            </a:r>
          </a:p>
          <a:p>
            <a:pPr marL="527685" indent="-515620">
              <a:lnSpc>
                <a:spcPct val="100000"/>
              </a:lnSpc>
              <a:spcBef>
                <a:spcPts val="810"/>
              </a:spcBef>
              <a:buAutoNum type="alphaUcPeriod"/>
              <a:tabLst>
                <a:tab pos="527685" algn="l"/>
                <a:tab pos="528320" algn="l"/>
              </a:tabLst>
            </a:pPr>
            <a:r>
              <a:rPr lang="en-US" sz="2800" dirty="0" smtClean="0">
                <a:latin typeface="Calibri"/>
                <a:cs typeface="Calibri"/>
              </a:rPr>
              <a:t>a person who spends their time travelling from place to place</a:t>
            </a:r>
            <a:endParaRPr lang="pl-PL" sz="2800" dirty="0" smtClean="0">
              <a:latin typeface="Calibri"/>
              <a:cs typeface="Calibri"/>
            </a:endParaRPr>
          </a:p>
          <a:p>
            <a:pPr marL="527685" indent="-515620">
              <a:lnSpc>
                <a:spcPct val="100000"/>
              </a:lnSpc>
              <a:spcBef>
                <a:spcPts val="810"/>
              </a:spcBef>
              <a:buAutoNum type="alphaUcPeriod"/>
              <a:tabLst>
                <a:tab pos="527685" algn="l"/>
                <a:tab pos="528320" algn="l"/>
              </a:tabLst>
            </a:pPr>
            <a:r>
              <a:rPr lang="en-US" sz="2800" dirty="0" smtClean="0">
                <a:latin typeface="Calibri"/>
                <a:cs typeface="Calibri"/>
              </a:rPr>
              <a:t>someone who looks after horses or other animals on a ranch</a:t>
            </a:r>
            <a:endParaRPr sz="2800" dirty="0">
              <a:latin typeface="Calibri"/>
              <a:cs typeface="Calibri"/>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828800"/>
            <a:ext cx="3510913" cy="446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635" y="-29210"/>
            <a:ext cx="7870190" cy="2697995"/>
          </a:xfrm>
          <a:prstGeom prst="rect">
            <a:avLst/>
          </a:prstGeom>
        </p:spPr>
        <p:txBody>
          <a:bodyPr vert="horz" wrap="square" lIns="0" tIns="233502" rIns="0" bIns="0" rtlCol="0">
            <a:spAutoFit/>
          </a:bodyPr>
          <a:lstStyle/>
          <a:p>
            <a:pPr marL="12700" marR="5080">
              <a:lnSpc>
                <a:spcPct val="100000"/>
              </a:lnSpc>
              <a:spcBef>
                <a:spcPts val="105"/>
              </a:spcBef>
            </a:pPr>
            <a:r>
              <a:rPr lang="en-US" sz="3200" dirty="0" smtClean="0"/>
              <a:t>3.</a:t>
            </a:r>
            <a:r>
              <a:rPr lang="en-US" sz="3200" spc="-55" dirty="0" smtClean="0"/>
              <a:t> </a:t>
            </a:r>
            <a:r>
              <a:rPr lang="en-US" sz="3200" b="1" dirty="0" smtClean="0"/>
              <a:t>High Noon </a:t>
            </a:r>
            <a:r>
              <a:rPr lang="en-US" sz="3200" dirty="0" smtClean="0"/>
              <a:t>is a Western movie. The plot centers on a town marshal whose sense of duty is tested when he must decide to either face a gang of killers alone, or leave town with his new wife. The film stars:</a:t>
            </a:r>
            <a:endParaRPr lang="en-US" sz="3200" dirty="0"/>
          </a:p>
        </p:txBody>
      </p:sp>
      <p:sp>
        <p:nvSpPr>
          <p:cNvPr id="3" name="object 3"/>
          <p:cNvSpPr txBox="1"/>
          <p:nvPr/>
        </p:nvSpPr>
        <p:spPr>
          <a:xfrm>
            <a:off x="4728209" y="3124200"/>
            <a:ext cx="2292985" cy="2437847"/>
          </a:xfrm>
          <a:prstGeom prst="rect">
            <a:avLst/>
          </a:prstGeom>
        </p:spPr>
        <p:txBody>
          <a:bodyPr vert="horz" wrap="square" lIns="0" tIns="102870" rIns="0" bIns="0" rtlCol="0">
            <a:spAutoFit/>
          </a:bodyPr>
          <a:lstStyle/>
          <a:p>
            <a:pPr marL="527685" indent="-515620">
              <a:lnSpc>
                <a:spcPct val="100000"/>
              </a:lnSpc>
              <a:spcBef>
                <a:spcPts val="810"/>
              </a:spcBef>
              <a:buAutoNum type="alphaUcPeriod"/>
              <a:tabLst>
                <a:tab pos="527685" algn="l"/>
                <a:tab pos="528320" algn="l"/>
              </a:tabLst>
            </a:pPr>
            <a:r>
              <a:rPr lang="pl-PL" sz="2800" spc="-20" dirty="0" smtClean="0">
                <a:latin typeface="Calibri"/>
                <a:cs typeface="Calibri"/>
              </a:rPr>
              <a:t>John Wayne</a:t>
            </a:r>
            <a:endParaRPr sz="2800" dirty="0">
              <a:latin typeface="Calibri"/>
              <a:cs typeface="Calibri"/>
            </a:endParaRPr>
          </a:p>
          <a:p>
            <a:pPr marL="527685" indent="-515620">
              <a:lnSpc>
                <a:spcPct val="100000"/>
              </a:lnSpc>
              <a:spcBef>
                <a:spcPts val="710"/>
              </a:spcBef>
              <a:buAutoNum type="alphaUcPeriod"/>
              <a:tabLst>
                <a:tab pos="527685" algn="l"/>
                <a:tab pos="528320" algn="l"/>
              </a:tabLst>
            </a:pPr>
            <a:r>
              <a:rPr lang="pl-PL" sz="2800" spc="-10" dirty="0" smtClean="0">
                <a:latin typeface="Calibri"/>
                <a:cs typeface="Calibri"/>
              </a:rPr>
              <a:t>Clint Eastwood</a:t>
            </a:r>
            <a:endParaRPr sz="2800" dirty="0">
              <a:latin typeface="Calibri"/>
              <a:cs typeface="Calibri"/>
            </a:endParaRPr>
          </a:p>
          <a:p>
            <a:pPr marL="527685" indent="-515620">
              <a:lnSpc>
                <a:spcPct val="100000"/>
              </a:lnSpc>
              <a:spcBef>
                <a:spcPts val="695"/>
              </a:spcBef>
              <a:buAutoNum type="alphaUcPeriod"/>
              <a:tabLst>
                <a:tab pos="527685" algn="l"/>
                <a:tab pos="528320" algn="l"/>
              </a:tabLst>
            </a:pPr>
            <a:r>
              <a:rPr lang="pl-PL" sz="2800" spc="-10" dirty="0" smtClean="0">
                <a:latin typeface="Calibri"/>
                <a:cs typeface="Calibri"/>
              </a:rPr>
              <a:t>Gary Cooper</a:t>
            </a:r>
            <a:endParaRPr sz="2800" dirty="0">
              <a:latin typeface="Calibri"/>
              <a:cs typeface="Calibri"/>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895600"/>
            <a:ext cx="2133600" cy="319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152400"/>
            <a:ext cx="8103234" cy="1859483"/>
          </a:xfrm>
          <a:prstGeom prst="rect">
            <a:avLst/>
          </a:prstGeom>
        </p:spPr>
        <p:txBody>
          <a:bodyPr vert="horz" wrap="square" lIns="0" tIns="12700" rIns="0" bIns="0" rtlCol="0">
            <a:spAutoFit/>
          </a:bodyPr>
          <a:lstStyle/>
          <a:p>
            <a:pPr marL="12700" marR="5080">
              <a:lnSpc>
                <a:spcPct val="100000"/>
              </a:lnSpc>
              <a:spcBef>
                <a:spcPts val="100"/>
              </a:spcBef>
            </a:pPr>
            <a:r>
              <a:rPr dirty="0"/>
              <a:t>4.</a:t>
            </a:r>
            <a:r>
              <a:rPr spc="-30" dirty="0"/>
              <a:t> </a:t>
            </a:r>
            <a:r>
              <a:rPr lang="en-US" dirty="0" smtClean="0"/>
              <a:t>The legend has it that the original Ford </a:t>
            </a:r>
            <a:r>
              <a:rPr lang="en-US" b="1" dirty="0" smtClean="0"/>
              <a:t>Mustang</a:t>
            </a:r>
            <a:r>
              <a:rPr lang="en-US" dirty="0" smtClean="0"/>
              <a:t> of 1964 was named after</a:t>
            </a:r>
            <a:r>
              <a:rPr lang="en-US" spc="-10" dirty="0" smtClean="0"/>
              <a:t>:</a:t>
            </a:r>
            <a:endParaRPr lang="en-US" dirty="0"/>
          </a:p>
        </p:txBody>
      </p:sp>
      <p:sp>
        <p:nvSpPr>
          <p:cNvPr id="3" name="object 3"/>
          <p:cNvSpPr txBox="1"/>
          <p:nvPr/>
        </p:nvSpPr>
        <p:spPr>
          <a:xfrm>
            <a:off x="586156" y="4601310"/>
            <a:ext cx="7948244" cy="2142894"/>
          </a:xfrm>
          <a:prstGeom prst="rect">
            <a:avLst/>
          </a:prstGeom>
        </p:spPr>
        <p:txBody>
          <a:bodyPr vert="horz" wrap="square" lIns="0" tIns="102870" rIns="0" bIns="0" rtlCol="0">
            <a:spAutoFit/>
          </a:bodyPr>
          <a:lstStyle/>
          <a:p>
            <a:pPr marL="527685" indent="-515620">
              <a:lnSpc>
                <a:spcPct val="100000"/>
              </a:lnSpc>
              <a:spcBef>
                <a:spcPts val="810"/>
              </a:spcBef>
              <a:buAutoNum type="alphaUcPeriod"/>
              <a:tabLst>
                <a:tab pos="527685" algn="l"/>
                <a:tab pos="528320" algn="l"/>
              </a:tabLst>
            </a:pPr>
            <a:r>
              <a:rPr lang="en-US" sz="2400" spc="-35" dirty="0" smtClean="0">
                <a:latin typeface="Calibri"/>
                <a:cs typeface="Calibri"/>
              </a:rPr>
              <a:t>a man who performs stunts, especially instead of an actor in a film or television program</a:t>
            </a:r>
          </a:p>
          <a:p>
            <a:pPr marL="527685" indent="-515620">
              <a:lnSpc>
                <a:spcPct val="100000"/>
              </a:lnSpc>
              <a:spcBef>
                <a:spcPts val="810"/>
              </a:spcBef>
              <a:buAutoNum type="alphaUcPeriod"/>
              <a:tabLst>
                <a:tab pos="527685" algn="l"/>
                <a:tab pos="528320" algn="l"/>
              </a:tabLst>
            </a:pPr>
            <a:r>
              <a:rPr lang="en-US" sz="2400" spc="-10" dirty="0" smtClean="0">
                <a:latin typeface="Calibri"/>
                <a:cs typeface="Calibri"/>
              </a:rPr>
              <a:t>an American wild horse roaming the plains</a:t>
            </a:r>
          </a:p>
          <a:p>
            <a:pPr marL="527685" indent="-515620">
              <a:lnSpc>
                <a:spcPct val="100000"/>
              </a:lnSpc>
              <a:spcBef>
                <a:spcPts val="710"/>
              </a:spcBef>
              <a:buAutoNum type="alphaUcPeriod"/>
              <a:tabLst>
                <a:tab pos="527685" algn="l"/>
                <a:tab pos="528320" algn="l"/>
              </a:tabLst>
            </a:pPr>
            <a:r>
              <a:rPr lang="en-US" sz="2400" spc="-10" dirty="0" smtClean="0">
                <a:latin typeface="Calibri"/>
                <a:cs typeface="Calibri"/>
              </a:rPr>
              <a:t>a horse breed originally from the Arabian Peninsula, with a high tail and a particular shape of head</a:t>
            </a:r>
            <a:endParaRPr lang="en-US" sz="2400" spc="-10" dirty="0">
              <a:latin typeface="Calibri"/>
              <a:cs typeface="Calibri"/>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0"/>
            <a:ext cx="3479291" cy="2315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635" y="-29210"/>
            <a:ext cx="7870190" cy="2664652"/>
          </a:xfrm>
          <a:prstGeom prst="rect">
            <a:avLst/>
          </a:prstGeom>
        </p:spPr>
        <p:txBody>
          <a:bodyPr vert="horz" wrap="square" lIns="0" tIns="200482" rIns="0" bIns="0" rtlCol="0">
            <a:spAutoFit/>
          </a:bodyPr>
          <a:lstStyle/>
          <a:p>
            <a:pPr marL="12700" marR="5080">
              <a:lnSpc>
                <a:spcPct val="100000"/>
              </a:lnSpc>
              <a:spcBef>
                <a:spcPts val="95"/>
              </a:spcBef>
            </a:pPr>
            <a:r>
              <a:rPr dirty="0"/>
              <a:t>5.</a:t>
            </a:r>
            <a:r>
              <a:rPr spc="-114" dirty="0"/>
              <a:t> </a:t>
            </a:r>
            <a:r>
              <a:rPr lang="en-US" b="1" spc="-114" dirty="0" smtClean="0"/>
              <a:t>Buffalo chips</a:t>
            </a:r>
            <a:r>
              <a:rPr lang="en-US" spc="-114" dirty="0" smtClean="0"/>
              <a:t>, </a:t>
            </a:r>
            <a:r>
              <a:rPr lang="en-US" dirty="0" smtClean="0"/>
              <a:t>the dried dung of buffalo, were used as fuel, esp. by early settlers on the western plains. The were also called:</a:t>
            </a:r>
            <a:endParaRPr lang="en-US" spc="-10" dirty="0"/>
          </a:p>
        </p:txBody>
      </p:sp>
      <p:sp>
        <p:nvSpPr>
          <p:cNvPr id="3" name="object 3"/>
          <p:cNvSpPr txBox="1"/>
          <p:nvPr/>
        </p:nvSpPr>
        <p:spPr>
          <a:xfrm>
            <a:off x="4876800" y="2971800"/>
            <a:ext cx="3581400" cy="1576072"/>
          </a:xfrm>
          <a:prstGeom prst="rect">
            <a:avLst/>
          </a:prstGeom>
        </p:spPr>
        <p:txBody>
          <a:bodyPr vert="horz" wrap="square" lIns="0" tIns="102870" rIns="0" bIns="0" rtlCol="0">
            <a:spAutoFit/>
          </a:bodyPr>
          <a:lstStyle/>
          <a:p>
            <a:pPr marL="527685" indent="-515620">
              <a:lnSpc>
                <a:spcPct val="100000"/>
              </a:lnSpc>
              <a:spcBef>
                <a:spcPts val="810"/>
              </a:spcBef>
              <a:buAutoNum type="alphaUcPeriod"/>
              <a:tabLst>
                <a:tab pos="527685" algn="l"/>
                <a:tab pos="528320" algn="l"/>
              </a:tabLst>
            </a:pPr>
            <a:r>
              <a:rPr lang="en-US" sz="2800" dirty="0" smtClean="0">
                <a:latin typeface="Calibri"/>
                <a:cs typeface="Calibri"/>
              </a:rPr>
              <a:t>meadow crisps</a:t>
            </a:r>
          </a:p>
          <a:p>
            <a:pPr marL="527685" marR="5080" indent="-515620">
              <a:lnSpc>
                <a:spcPct val="100000"/>
              </a:lnSpc>
              <a:spcBef>
                <a:spcPts val="710"/>
              </a:spcBef>
              <a:buAutoNum type="alphaUcPeriod"/>
              <a:tabLst>
                <a:tab pos="527685" algn="l"/>
                <a:tab pos="528320" algn="l"/>
              </a:tabLst>
            </a:pPr>
            <a:r>
              <a:rPr lang="en-US" sz="2800" spc="-20" dirty="0" smtClean="0">
                <a:latin typeface="Calibri"/>
                <a:cs typeface="Calibri"/>
              </a:rPr>
              <a:t>western coal</a:t>
            </a:r>
            <a:endParaRPr lang="en-US" sz="2800" dirty="0" smtClean="0">
              <a:latin typeface="Calibri"/>
              <a:cs typeface="Calibri"/>
            </a:endParaRPr>
          </a:p>
          <a:p>
            <a:pPr marL="527685" indent="-515620">
              <a:lnSpc>
                <a:spcPct val="100000"/>
              </a:lnSpc>
              <a:spcBef>
                <a:spcPts val="695"/>
              </a:spcBef>
              <a:buAutoNum type="alphaUcPeriod"/>
              <a:tabLst>
                <a:tab pos="527685" algn="l"/>
                <a:tab pos="528320" algn="l"/>
              </a:tabLst>
            </a:pPr>
            <a:r>
              <a:rPr lang="en-US" sz="2800" spc="-10" dirty="0" smtClean="0">
                <a:latin typeface="Calibri"/>
                <a:cs typeface="Calibri"/>
              </a:rPr>
              <a:t>meadow muffins</a:t>
            </a:r>
            <a:endParaRPr lang="en-US" sz="2800" dirty="0">
              <a:latin typeface="Calibri"/>
              <a:cs typeface="Calibri"/>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02929"/>
            <a:ext cx="3047999" cy="3120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635" y="-29210"/>
            <a:ext cx="7870190" cy="3464871"/>
          </a:xfrm>
          <a:prstGeom prst="rect">
            <a:avLst/>
          </a:prstGeom>
        </p:spPr>
        <p:txBody>
          <a:bodyPr vert="horz" wrap="square" lIns="0" tIns="505282" rIns="0" bIns="0" rtlCol="0">
            <a:spAutoFit/>
          </a:bodyPr>
          <a:lstStyle/>
          <a:p>
            <a:pPr marL="12700">
              <a:lnSpc>
                <a:spcPct val="100000"/>
              </a:lnSpc>
              <a:spcBef>
                <a:spcPts val="95"/>
              </a:spcBef>
            </a:pPr>
            <a:r>
              <a:rPr lang="en-US" sz="3200" dirty="0" smtClean="0"/>
              <a:t>6.</a:t>
            </a:r>
            <a:r>
              <a:rPr lang="en-US" sz="3200" spc="-155" dirty="0" smtClean="0"/>
              <a:t> This expression originated with the building of the Union Pacific Railroad in the 1860s, when it meant the last town on the line, which was carried on freight cars as the track was extended. The town consisted mainly of tents occupied by construction gangs, liquor dealers and gamblers.</a:t>
            </a:r>
            <a:r>
              <a:rPr lang="pl-PL" sz="3200" spc="-155" dirty="0" smtClean="0"/>
              <a:t> The </a:t>
            </a:r>
            <a:r>
              <a:rPr lang="en-US" sz="3200" spc="-155" dirty="0" smtClean="0"/>
              <a:t>phrase is: </a:t>
            </a:r>
            <a:endParaRPr lang="en-US" sz="3200" spc="-25" dirty="0"/>
          </a:p>
        </p:txBody>
      </p:sp>
      <p:sp>
        <p:nvSpPr>
          <p:cNvPr id="3" name="object 3"/>
          <p:cNvSpPr txBox="1"/>
          <p:nvPr/>
        </p:nvSpPr>
        <p:spPr>
          <a:xfrm>
            <a:off x="5029200" y="4038600"/>
            <a:ext cx="3721100" cy="1484381"/>
          </a:xfrm>
          <a:prstGeom prst="rect">
            <a:avLst/>
          </a:prstGeom>
        </p:spPr>
        <p:txBody>
          <a:bodyPr vert="horz" wrap="square" lIns="0" tIns="12065" rIns="0" bIns="0" rtlCol="0">
            <a:spAutoFit/>
          </a:bodyPr>
          <a:lstStyle/>
          <a:p>
            <a:pPr marL="527685" marR="66040" indent="-515620">
              <a:lnSpc>
                <a:spcPct val="100000"/>
              </a:lnSpc>
              <a:spcBef>
                <a:spcPts val="95"/>
              </a:spcBef>
              <a:buAutoNum type="alphaUcPeriod"/>
              <a:tabLst>
                <a:tab pos="527685" algn="l"/>
                <a:tab pos="528320" algn="l"/>
              </a:tabLst>
            </a:pPr>
            <a:r>
              <a:rPr lang="en-US" sz="2800" dirty="0" smtClean="0">
                <a:latin typeface="Calibri"/>
                <a:cs typeface="Calibri"/>
              </a:rPr>
              <a:t>hell on wheels</a:t>
            </a:r>
          </a:p>
          <a:p>
            <a:pPr marL="527685" indent="-515620">
              <a:lnSpc>
                <a:spcPct val="100000"/>
              </a:lnSpc>
              <a:spcBef>
                <a:spcPts val="710"/>
              </a:spcBef>
              <a:buAutoNum type="alphaUcPeriod"/>
              <a:tabLst>
                <a:tab pos="527685" algn="l"/>
                <a:tab pos="528320" algn="l"/>
              </a:tabLst>
            </a:pPr>
            <a:r>
              <a:rPr lang="en-US" sz="2800" dirty="0" smtClean="0">
                <a:latin typeface="Calibri"/>
                <a:cs typeface="Calibri"/>
              </a:rPr>
              <a:t>red light district</a:t>
            </a:r>
          </a:p>
          <a:p>
            <a:pPr marL="527685" marR="52705" indent="-515620">
              <a:lnSpc>
                <a:spcPct val="100000"/>
              </a:lnSpc>
              <a:spcBef>
                <a:spcPts val="695"/>
              </a:spcBef>
              <a:buAutoNum type="alphaUcPeriod"/>
              <a:tabLst>
                <a:tab pos="527685" algn="l"/>
                <a:tab pos="528320" algn="l"/>
              </a:tabLst>
            </a:pPr>
            <a:r>
              <a:rPr lang="en-US" sz="2800" spc="-55" dirty="0" smtClean="0">
                <a:latin typeface="Calibri"/>
                <a:cs typeface="Calibri"/>
              </a:rPr>
              <a:t>saloon</a:t>
            </a:r>
            <a:endParaRPr lang="en-US" sz="2800" dirty="0">
              <a:latin typeface="Calibri"/>
              <a:cs typeface="Calibri"/>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81400"/>
            <a:ext cx="4197097"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TotalTime>
  <Words>600</Words>
  <Application>Microsoft Office PowerPoint</Application>
  <PresentationFormat>Pokaz na ekranie (4:3)</PresentationFormat>
  <Paragraphs>52</Paragraphs>
  <Slides>13</Slides>
  <Notes>0</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Office Theme</vt:lpstr>
      <vt:lpstr>AMERICAN WEST  IN ENGLISH WORDS </vt:lpstr>
      <vt:lpstr>Prezentacja programu PowerPoint</vt:lpstr>
      <vt:lpstr>Prezentacja programu PowerPoint</vt:lpstr>
      <vt:lpstr>1. A pathfinder means:</vt:lpstr>
      <vt:lpstr>2. A wrangler is:</vt:lpstr>
      <vt:lpstr>3. High Noon is a Western movie. The plot centers on a town marshal whose sense of duty is tested when he must decide to either face a gang of killers alone, or leave town with his new wife. The film stars:</vt:lpstr>
      <vt:lpstr>4. The legend has it that the original Ford Mustang of 1964 was named after:</vt:lpstr>
      <vt:lpstr>5. Buffalo chips, the dried dung of buffalo, were used as fuel, esp. by early settlers on the western plains. The were also called:</vt:lpstr>
      <vt:lpstr>6. This expression originated with the building of the Union Pacific Railroad in the 1860s, when it meant the last town on the line, which was carried on freight cars as the track was extended. The town consisted mainly of tents occupied by construction gangs, liquor dealers and gamblers. The phrase is: </vt:lpstr>
      <vt:lpstr>7. Although many western towns used the name Boot Hill, the first graveyard named Boot Hill was at Hays, Kansas. The term refers to the fact that many of its occupants were cowboys who died violently, as in gunfights or by hanging, and not of natural causes. In other words, they died: </vt:lpstr>
      <vt:lpstr>8. Tombstone, Arizona, was known to „have a man for breakfast every morning”. The film Tombstone is based on real events that took place in the 1880s in the town, including the most famous gunfight, which took place at:</vt:lpstr>
      <vt:lpstr>9. The name of this town was taken from the yerba buena plant, a native herb of the West Coast of North America. Yerba Buena was the original name of the settlement that later became:</vt:lpstr>
      <vt:lpstr>10. These most popular clothes on earth, Levi’s® blue jeans, were made out of denim and reinforced with metal rivets. They became exceptionally popular with: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Basia</dc:creator>
  <cp:lastModifiedBy>User</cp:lastModifiedBy>
  <cp:revision>43</cp:revision>
  <dcterms:created xsi:type="dcterms:W3CDTF">2023-01-07T20:47:06Z</dcterms:created>
  <dcterms:modified xsi:type="dcterms:W3CDTF">2023-01-08T14:12:45Z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2022-11-13T00:00:00Z</vt:filetime>
  </property>
  <property fmtid="{D5CDD505-2E9C-101B-9397-08002B2CF9AE}" pid="3" name="Creator">
    <vt:lpwstr>Microsoft® Office PowerPoint® 2007</vt:lpwstr>
  </property>
  <property fmtid="{D5CDD505-2E9C-101B-9397-08002B2CF9AE}" pid="4" name="LastSaved">
    <vt:filetime>2023-01-07T00:00:00Z</vt:filetime>
  </property>
  <property fmtid="{D5CDD505-2E9C-101B-9397-08002B2CF9AE}" pid="5" name="Producer">
    <vt:lpwstr>Microsoft® Office PowerPoint® 2007</vt:lpwstr>
  </property>
</Properties>
</file>