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2" r:id="rId1"/>
  </p:sldMasterIdLst>
  <p:sldIdLst>
    <p:sldId id="259" r:id="rId2"/>
    <p:sldId id="257" r:id="rId3"/>
    <p:sldId id="262" r:id="rId4"/>
    <p:sldId id="258" r:id="rId5"/>
    <p:sldId id="256" r:id="rId6"/>
    <p:sldId id="263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64"/>
    <p:restoredTop sz="96006"/>
  </p:normalViewPr>
  <p:slideViewPr>
    <p:cSldViewPr snapToGrid="0" snapToObjects="1">
      <p:cViewPr varScale="1">
        <p:scale>
          <a:sx n="73" d="100"/>
          <a:sy n="73" d="100"/>
        </p:scale>
        <p:origin x="-53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92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979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60992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725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15189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3348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231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618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805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286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953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076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618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288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5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585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25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6" r:id="rId14"/>
    <p:sldLayoutId id="2147483907" r:id="rId15"/>
    <p:sldLayoutId id="21474839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Overview - Sport - Eurostat">
            <a:extLst>
              <a:ext uri="{FF2B5EF4-FFF2-40B4-BE49-F238E27FC236}">
                <a16:creationId xmlns:a16="http://schemas.microsoft.com/office/drawing/2014/main" xmlns="" id="{8AE4B9E7-D8FF-0E87-E49E-42911F89AE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768" r="3" b="1279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199" name="Freeform: Shape 8198">
            <a:extLst>
              <a:ext uri="{FF2B5EF4-FFF2-40B4-BE49-F238E27FC236}">
                <a16:creationId xmlns:a16="http://schemas.microsoft.com/office/drawing/2014/main" xmlns="" id="{23C7736A-5A08-4021-9AB6-390DFF50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>
            <a:off x="0" y="0"/>
            <a:ext cx="8170246" cy="6858000"/>
          </a:xfrm>
          <a:custGeom>
            <a:avLst/>
            <a:gdLst>
              <a:gd name="connsiteX0" fmla="*/ 4738960 w 8170246"/>
              <a:gd name="connsiteY0" fmla="*/ 0 h 6858000"/>
              <a:gd name="connsiteX1" fmla="*/ 4862151 w 8170246"/>
              <a:gd name="connsiteY1" fmla="*/ 0 h 6858000"/>
              <a:gd name="connsiteX2" fmla="*/ 8088169 w 8170246"/>
              <a:gd name="connsiteY2" fmla="*/ 3226735 h 6858000"/>
              <a:gd name="connsiteX3" fmla="*/ 8088169 w 8170246"/>
              <a:gd name="connsiteY3" fmla="*/ 3626507 h 6858000"/>
              <a:gd name="connsiteX4" fmla="*/ 4857393 w 8170246"/>
              <a:gd name="connsiteY4" fmla="*/ 6858000 h 6858000"/>
              <a:gd name="connsiteX5" fmla="*/ 4783581 w 8170246"/>
              <a:gd name="connsiteY5" fmla="*/ 6858000 h 6858000"/>
              <a:gd name="connsiteX6" fmla="*/ 4734202 w 8170246"/>
              <a:gd name="connsiteY6" fmla="*/ 6858000 h 6858000"/>
              <a:gd name="connsiteX7" fmla="*/ 7964978 w 8170246"/>
              <a:gd name="connsiteY7" fmla="*/ 3626507 h 6858000"/>
              <a:gd name="connsiteX8" fmla="*/ 7964978 w 8170246"/>
              <a:gd name="connsiteY8" fmla="*/ 3226735 h 6858000"/>
              <a:gd name="connsiteX9" fmla="*/ 4738960 w 8170246"/>
              <a:gd name="connsiteY9" fmla="*/ 0 h 6858000"/>
              <a:gd name="connsiteX10" fmla="*/ 0 w 8170246"/>
              <a:gd name="connsiteY10" fmla="*/ 0 h 6858000"/>
              <a:gd name="connsiteX11" fmla="*/ 98791 w 8170246"/>
              <a:gd name="connsiteY11" fmla="*/ 0 h 6858000"/>
              <a:gd name="connsiteX12" fmla="*/ 4456718 w 8170246"/>
              <a:gd name="connsiteY12" fmla="*/ 0 h 6858000"/>
              <a:gd name="connsiteX13" fmla="*/ 4603489 w 8170246"/>
              <a:gd name="connsiteY13" fmla="*/ 0 h 6858000"/>
              <a:gd name="connsiteX14" fmla="*/ 7829507 w 8170246"/>
              <a:gd name="connsiteY14" fmla="*/ 3226735 h 6858000"/>
              <a:gd name="connsiteX15" fmla="*/ 7829507 w 8170246"/>
              <a:gd name="connsiteY15" fmla="*/ 3626507 h 6858000"/>
              <a:gd name="connsiteX16" fmla="*/ 4598731 w 8170246"/>
              <a:gd name="connsiteY16" fmla="*/ 6858000 h 6858000"/>
              <a:gd name="connsiteX17" fmla="*/ 4540663 w 8170246"/>
              <a:gd name="connsiteY17" fmla="*/ 6858000 h 6858000"/>
              <a:gd name="connsiteX18" fmla="*/ 133398 w 8170246"/>
              <a:gd name="connsiteY18" fmla="*/ 6858000 h 6858000"/>
              <a:gd name="connsiteX19" fmla="*/ 0 w 8170246"/>
              <a:gd name="connsiteY1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70246" h="6858000">
                <a:moveTo>
                  <a:pt x="4738960" y="0"/>
                </a:moveTo>
                <a:lnTo>
                  <a:pt x="4862151" y="0"/>
                </a:lnTo>
                <a:cubicBezTo>
                  <a:pt x="4862151" y="0"/>
                  <a:pt x="4862151" y="0"/>
                  <a:pt x="8088169" y="3226735"/>
                </a:cubicBezTo>
                <a:cubicBezTo>
                  <a:pt x="8197606" y="3336196"/>
                  <a:pt x="8197606" y="3517045"/>
                  <a:pt x="8088169" y="3626507"/>
                </a:cubicBezTo>
                <a:cubicBezTo>
                  <a:pt x="8088169" y="3626507"/>
                  <a:pt x="8088169" y="3626507"/>
                  <a:pt x="4857393" y="6858000"/>
                </a:cubicBezTo>
                <a:cubicBezTo>
                  <a:pt x="4857393" y="6858000"/>
                  <a:pt x="4857393" y="6858000"/>
                  <a:pt x="4783581" y="6858000"/>
                </a:cubicBezTo>
                <a:lnTo>
                  <a:pt x="4734202" y="6858000"/>
                </a:lnTo>
                <a:cubicBezTo>
                  <a:pt x="7964978" y="3626507"/>
                  <a:pt x="7964978" y="3626507"/>
                  <a:pt x="7964978" y="3626507"/>
                </a:cubicBezTo>
                <a:cubicBezTo>
                  <a:pt x="8074415" y="3517045"/>
                  <a:pt x="8074415" y="3336196"/>
                  <a:pt x="7964978" y="3226735"/>
                </a:cubicBezTo>
                <a:cubicBezTo>
                  <a:pt x="4738960" y="0"/>
                  <a:pt x="4738960" y="0"/>
                  <a:pt x="4738960" y="0"/>
                </a:cubicBezTo>
                <a:close/>
                <a:moveTo>
                  <a:pt x="0" y="0"/>
                </a:moveTo>
                <a:lnTo>
                  <a:pt x="98791" y="0"/>
                </a:lnTo>
                <a:cubicBezTo>
                  <a:pt x="1075904" y="0"/>
                  <a:pt x="2469401" y="0"/>
                  <a:pt x="4456718" y="0"/>
                </a:cubicBezTo>
                <a:lnTo>
                  <a:pt x="4603489" y="0"/>
                </a:lnTo>
                <a:cubicBezTo>
                  <a:pt x="4603489" y="0"/>
                  <a:pt x="4603489" y="0"/>
                  <a:pt x="7829507" y="3226735"/>
                </a:cubicBezTo>
                <a:cubicBezTo>
                  <a:pt x="7938944" y="3336196"/>
                  <a:pt x="7938944" y="3517045"/>
                  <a:pt x="7829507" y="3626507"/>
                </a:cubicBezTo>
                <a:cubicBezTo>
                  <a:pt x="7829507" y="3626507"/>
                  <a:pt x="7829507" y="3626507"/>
                  <a:pt x="4598731" y="6858000"/>
                </a:cubicBezTo>
                <a:lnTo>
                  <a:pt x="4540663" y="6858000"/>
                </a:lnTo>
                <a:cubicBezTo>
                  <a:pt x="4077749" y="6858000"/>
                  <a:pt x="2938270" y="6858000"/>
                  <a:pt x="133398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A79FAD7-FCBF-4141-BE6F-55B5FE2E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25" y="624110"/>
            <a:ext cx="4623955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b="1" dirty="0" err="1"/>
              <a:t>Sportler</a:t>
            </a:r>
            <a:r>
              <a:rPr lang="en-US" b="1" dirty="0"/>
              <a:t> </a:t>
            </a:r>
            <a:r>
              <a:rPr lang="en-US" b="1" dirty="0" err="1"/>
              <a:t>aus</a:t>
            </a:r>
            <a:r>
              <a:rPr lang="en-US" b="1" dirty="0"/>
              <a:t> DACH</a:t>
            </a:r>
          </a:p>
        </p:txBody>
      </p:sp>
      <p:sp>
        <p:nvSpPr>
          <p:cNvPr id="8201" name="Rectangle 8200">
            <a:extLst>
              <a:ext uri="{FF2B5EF4-FFF2-40B4-BE49-F238E27FC236}">
                <a16:creationId xmlns:a16="http://schemas.microsoft.com/office/drawing/2014/main" xmlns="" id="{433DF4D3-8A35-461A-ABE0-F56B78A137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8230205-8750-4114-75C9-DBA9C464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11" y="2133600"/>
            <a:ext cx="4937335" cy="410029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pl-PL" sz="1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pl-PL" sz="1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pl-PL" sz="1600" b="1" dirty="0" err="1"/>
              <a:t>Konkurs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polega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na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odgadnięciu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nazwiska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opisanego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sportowca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i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na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zaznaczeniu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właściwej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odpowiedzi</a:t>
            </a:r>
            <a:r>
              <a:rPr lang="en-US" altLang="pl-PL" sz="1600" b="1" dirty="0"/>
              <a:t> a, b </a:t>
            </a:r>
            <a:r>
              <a:rPr lang="en-US" altLang="pl-PL" sz="1600" b="1" dirty="0" err="1"/>
              <a:t>lub</a:t>
            </a:r>
            <a:r>
              <a:rPr lang="en-US" altLang="pl-PL" sz="1600" b="1" dirty="0"/>
              <a:t> c.</a:t>
            </a:r>
            <a:br>
              <a:rPr lang="en-US" altLang="pl-PL" sz="1600" b="1" dirty="0"/>
            </a:br>
            <a:endParaRPr lang="en-US" altLang="pl-PL" sz="1600" b="1" dirty="0"/>
          </a:p>
          <a:p>
            <a:pPr>
              <a:lnSpc>
                <a:spcPct val="90000"/>
              </a:lnSpc>
            </a:pPr>
            <a:r>
              <a:rPr lang="en-US" altLang="pl-PL" sz="1600" b="1" dirty="0" err="1"/>
              <a:t>Kartę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odpowiedzi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proszę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przesłać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na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adres</a:t>
            </a:r>
            <a:r>
              <a:rPr lang="en-US" altLang="pl-PL" sz="1600" b="1" dirty="0"/>
              <a:t>: </a:t>
            </a:r>
            <a:r>
              <a:rPr lang="en-US" altLang="pl-PL" sz="1600" b="1" dirty="0" err="1"/>
              <a:t>maja.rakiewicz@put.poznan.pl</a:t>
            </a:r>
            <a:r>
              <a:rPr lang="en-US" altLang="pl-PL" sz="1600" b="1" dirty="0"/>
              <a:t/>
            </a:r>
            <a:br>
              <a:rPr lang="en-US" altLang="pl-PL" sz="1600" b="1" dirty="0"/>
            </a:br>
            <a:r>
              <a:rPr lang="en-US" altLang="pl-PL" sz="1600" b="1" dirty="0"/>
              <a:t>Data </a:t>
            </a:r>
            <a:r>
              <a:rPr lang="en-US" altLang="pl-PL" sz="1600" b="1" dirty="0" err="1"/>
              <a:t>zakończenia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konkursu</a:t>
            </a:r>
            <a:r>
              <a:rPr lang="en-US" altLang="pl-PL" sz="1600" b="1" dirty="0"/>
              <a:t>: 21.05.2023. </a:t>
            </a:r>
            <a:br>
              <a:rPr lang="en-US" altLang="pl-PL" sz="1600" b="1" dirty="0"/>
            </a:br>
            <a:endParaRPr lang="en-US" altLang="pl-PL" sz="1600" b="1" dirty="0"/>
          </a:p>
          <a:p>
            <a:pPr>
              <a:lnSpc>
                <a:spcPct val="90000"/>
              </a:lnSpc>
            </a:pPr>
            <a:r>
              <a:rPr lang="en-US" altLang="pl-PL" sz="1600" b="1" dirty="0" err="1"/>
              <a:t>Wśród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autorów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poprawnych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odpowiedzi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rozlosowana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zostanie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nagroda</a:t>
            </a:r>
            <a:r>
              <a:rPr lang="en-US" altLang="pl-PL" sz="1600" b="1" dirty="0"/>
              <a:t>.</a:t>
            </a:r>
            <a:br>
              <a:rPr lang="en-US" altLang="pl-PL" sz="1600" b="1" dirty="0"/>
            </a:br>
            <a:r>
              <a:rPr lang="en-US" altLang="pl-PL" sz="1600" b="1" dirty="0" err="1"/>
              <a:t>Konkurs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przeznaczony</a:t>
            </a:r>
            <a:r>
              <a:rPr lang="en-US" altLang="pl-PL" sz="1600" b="1" dirty="0"/>
              <a:t> jest </a:t>
            </a:r>
            <a:r>
              <a:rPr lang="en-US" altLang="pl-PL" sz="1600" b="1" dirty="0" err="1"/>
              <a:t>dla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studentów</a:t>
            </a:r>
            <a:r>
              <a:rPr lang="en-US" altLang="pl-PL" sz="1600" b="1" dirty="0"/>
              <a:t> PP</a:t>
            </a:r>
            <a:br>
              <a:rPr lang="en-US" altLang="pl-PL" sz="1600" b="1" dirty="0"/>
            </a:br>
            <a:endParaRPr lang="en-US" altLang="pl-PL" sz="1600" b="1" dirty="0"/>
          </a:p>
          <a:p>
            <a:pPr>
              <a:lnSpc>
                <a:spcPct val="90000"/>
              </a:lnSpc>
            </a:pPr>
            <a:r>
              <a:rPr lang="en-US" altLang="pl-PL" sz="1600" b="1" u="sng" dirty="0" err="1"/>
              <a:t>Życzymy</a:t>
            </a:r>
            <a:r>
              <a:rPr lang="en-US" altLang="pl-PL" sz="1600" b="1" u="sng" dirty="0"/>
              <a:t> </a:t>
            </a:r>
            <a:r>
              <a:rPr lang="en-US" altLang="pl-PL" sz="1600" b="1" u="sng" dirty="0" err="1"/>
              <a:t>powodzenia</a:t>
            </a:r>
            <a:r>
              <a:rPr lang="en-US" altLang="pl-PL" sz="1600" b="1" u="sng" dirty="0"/>
              <a:t>!</a:t>
            </a:r>
            <a:r>
              <a:rPr lang="en-US" altLang="pl-PL" sz="1600" b="1" dirty="0"/>
              <a:t/>
            </a:r>
            <a:br>
              <a:rPr lang="en-US" altLang="pl-PL" sz="1600" b="1" dirty="0"/>
            </a:br>
            <a:r>
              <a:rPr lang="en-US" altLang="pl-PL" sz="1600" b="1" dirty="0"/>
              <a:t/>
            </a:r>
            <a:br>
              <a:rPr lang="en-US" altLang="pl-PL" sz="1600" b="1" dirty="0"/>
            </a:br>
            <a:r>
              <a:rPr lang="en-US" altLang="pl-PL" sz="1600" b="1" dirty="0" err="1"/>
              <a:t>Organizator</a:t>
            </a:r>
            <a:r>
              <a:rPr lang="en-US" altLang="pl-PL" sz="1600" b="1" dirty="0"/>
              <a:t> </a:t>
            </a:r>
            <a:r>
              <a:rPr lang="en-US" altLang="pl-PL" sz="1600" b="1" dirty="0" err="1"/>
              <a:t>konkursu</a:t>
            </a:r>
            <a:r>
              <a:rPr lang="en-US" altLang="pl-PL" sz="1600" b="1" dirty="0"/>
              <a:t>:</a:t>
            </a:r>
            <a:br>
              <a:rPr lang="en-US" altLang="pl-PL" sz="1600" b="1" dirty="0"/>
            </a:br>
            <a:r>
              <a:rPr lang="en-US" altLang="pl-PL" sz="1600" b="1" dirty="0"/>
              <a:t>Maja Rakiewicz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57569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A79FAD7-FCBF-4141-BE6F-55B5FE2E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05972"/>
            <a:ext cx="10192435" cy="1320800"/>
          </a:xfrm>
        </p:spPr>
        <p:txBody>
          <a:bodyPr>
            <a:normAutofit/>
          </a:bodyPr>
          <a:lstStyle/>
          <a:p>
            <a:r>
              <a:rPr lang="pl-PL" sz="4000" dirty="0"/>
              <a:t>Wie </a:t>
            </a:r>
            <a:r>
              <a:rPr lang="pl-PL" sz="4000" dirty="0" err="1"/>
              <a:t>heißen</a:t>
            </a:r>
            <a:r>
              <a:rPr lang="pl-PL" sz="4000" dirty="0"/>
              <a:t> </a:t>
            </a:r>
            <a:r>
              <a:rPr lang="pl-PL" sz="4000" dirty="0" err="1"/>
              <a:t>die</a:t>
            </a:r>
            <a:r>
              <a:rPr lang="pl-PL" sz="4000" dirty="0"/>
              <a:t> </a:t>
            </a:r>
            <a:r>
              <a:rPr lang="pl-PL" sz="4000" dirty="0" err="1"/>
              <a:t>beschriebenen</a:t>
            </a:r>
            <a:r>
              <a:rPr lang="pl-PL" sz="4000" dirty="0"/>
              <a:t> </a:t>
            </a:r>
            <a:r>
              <a:rPr lang="pl-PL" sz="4000" dirty="0" err="1"/>
              <a:t>Sportler</a:t>
            </a:r>
            <a:r>
              <a:rPr lang="pl-PL" sz="4000" dirty="0"/>
              <a:t>?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C1B406A-7E5A-8F4B-9662-59F42A276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705" y="2066372"/>
            <a:ext cx="8915400" cy="3777622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de-DE" alt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de-DE" altLang="pl-PL" sz="2800" dirty="0">
                <a:solidFill>
                  <a:srgbClr val="000000"/>
                </a:solidFill>
                <a:latin typeface="Calibri" panose="020F0502020204030204" pitchFamily="34" charset="0"/>
              </a:rPr>
              <a:t>Wählen Sie die richtige Antwort: a), b) oder c)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altLang="pl-PL" sz="2800" dirty="0">
                <a:solidFill>
                  <a:srgbClr val="000000"/>
                </a:solidFill>
                <a:latin typeface="Calibri" panose="020F0502020204030204" pitchFamily="34" charset="0"/>
              </a:rPr>
              <a:t>und schreiben Sie den Buchstaben in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altLang="pl-PL" sz="2800" dirty="0">
                <a:solidFill>
                  <a:srgbClr val="000000"/>
                </a:solidFill>
                <a:latin typeface="Calibri" panose="020F0502020204030204" pitchFamily="34" charset="0"/>
              </a:rPr>
              <a:t>den Antwortbogen ein.</a:t>
            </a:r>
          </a:p>
          <a:p>
            <a:pPr marL="0" indent="0">
              <a:spcBef>
                <a:spcPts val="600"/>
              </a:spcBef>
              <a:buNone/>
            </a:pPr>
            <a:endParaRPr lang="de-DE" altLang="pl-PL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de-DE" altLang="pl-PL" sz="2800" dirty="0">
                <a:solidFill>
                  <a:srgbClr val="000000"/>
                </a:solidFill>
                <a:latin typeface="Calibri" panose="020F0502020204030204" pitchFamily="34" charset="0"/>
              </a:rPr>
              <a:t>Viel Spaß!</a:t>
            </a:r>
          </a:p>
        </p:txBody>
      </p:sp>
      <p:pic>
        <p:nvPicPr>
          <p:cNvPr id="7170" name="Picture 2" descr="Różne Sprzęty Sportowe Na Trawie - zdjęcia stockowe i więcej obrazów Sport  - Sport, Piłka, Wariacja - iStock">
            <a:extLst>
              <a:ext uri="{FF2B5EF4-FFF2-40B4-BE49-F238E27FC236}">
                <a16:creationId xmlns:a16="http://schemas.microsoft.com/office/drawing/2014/main" xmlns="" id="{E542DF1D-7449-5B45-7D3F-1E310E918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7790" y="3585368"/>
            <a:ext cx="5013044" cy="274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5605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AD1C25D-44E1-E744-8A75-401A5ED8E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026" y="424544"/>
            <a:ext cx="10431887" cy="146865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b="1" i="0" dirty="0" err="1">
                <a:effectLst/>
                <a:latin typeface="Arial" panose="020B0604020202020204" pitchFamily="34" charset="0"/>
              </a:rPr>
              <a:t>Rekordchampion</a:t>
            </a:r>
            <a:r>
              <a:rPr lang="pl-PL" b="1" i="0" dirty="0">
                <a:effectLst/>
                <a:latin typeface="Arial" panose="020B0604020202020204" pitchFamily="34" charset="0"/>
              </a:rPr>
              <a:t> der </a:t>
            </a:r>
            <a:r>
              <a:rPr lang="pl-PL" b="1" i="0" dirty="0" err="1">
                <a:effectLst/>
                <a:latin typeface="Arial" panose="020B0604020202020204" pitchFamily="34" charset="0"/>
              </a:rPr>
              <a:t>Formel</a:t>
            </a:r>
            <a:r>
              <a:rPr lang="pl-PL" b="1" i="0" dirty="0">
                <a:effectLst/>
                <a:latin typeface="Arial" panose="020B0604020202020204" pitchFamily="34" charset="0"/>
              </a:rPr>
              <a:t> 1</a:t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3AADA367-14AE-D442-80C7-073B91E0F420}"/>
              </a:ext>
            </a:extLst>
          </p:cNvPr>
          <p:cNvSpPr txBox="1"/>
          <p:nvPr/>
        </p:nvSpPr>
        <p:spPr>
          <a:xfrm>
            <a:off x="1760113" y="1578084"/>
            <a:ext cx="1043188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0" i="0" dirty="0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1. Er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ist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der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erfolgreichste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Pilot in der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Geschichte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der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Formel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1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und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hat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somit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auch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die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meisten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Formel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1-Titel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gesammelt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. Er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wurde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sieben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Mal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Weltmeister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,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davon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verteidigte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er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ihn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vier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Mal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in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Folge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.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Außerdem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hält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er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die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Rekorde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der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meisten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Grand Prix-Siege, der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höchsten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Durchschnittsgeschwindigkeit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beim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Grand Prix sowie der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schnellsten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WM-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Entscheidung</a:t>
            </a: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.</a:t>
            </a:r>
            <a:endParaRPr lang="pl-PL" sz="2000" dirty="0">
              <a:latin typeface="Calibri" panose="020F0502020204030204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Ralf Schumacher</a:t>
            </a:r>
          </a:p>
          <a:p>
            <a:pPr marL="342900" indent="-342900">
              <a:buAutoNum type="alphaLcParenR"/>
            </a:pP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Michael Schumacher</a:t>
            </a:r>
          </a:p>
          <a:p>
            <a:pPr marL="342900" indent="-342900">
              <a:buFontTx/>
              <a:buAutoNum type="alphaLcParenR"/>
            </a:pP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Sebastian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Vettel</a:t>
            </a:r>
            <a:endParaRPr lang="pl-PL" sz="2000" dirty="0">
              <a:latin typeface="Calibri" panose="020F0502020204030204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endParaRPr lang="pl-PL" sz="2000" dirty="0">
              <a:latin typeface="Calibri" panose="020F0502020204030204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2. Im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Jahr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2010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wechselte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er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zu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Red Bull Racing,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wo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er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sich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mit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seinem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außergewöhnlichen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Talent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vier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Mal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in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Folge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(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zwischen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2010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und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2013)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zum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Fahrerweltmeister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krönen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konnte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.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Damit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wurde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er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zum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jüngsten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Weltmeister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in der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Geschichte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der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Formel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1.</a:t>
            </a:r>
          </a:p>
          <a:p>
            <a:pPr marL="342900" indent="-342900">
              <a:buAutoNum type="alphaLcParenR"/>
            </a:pP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Nico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Rosberg</a:t>
            </a:r>
            <a:endParaRPr lang="pl-PL" sz="2000" dirty="0">
              <a:latin typeface="Calibri" panose="020F0502020204030204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Heinz-Harald </a:t>
            </a:r>
            <a:r>
              <a:rPr lang="pl-PL" sz="2000" i="0" dirty="0" err="1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Frentzen</a:t>
            </a:r>
            <a:endParaRPr lang="pl-PL" sz="2000" dirty="0">
              <a:latin typeface="Calibri" panose="020F0502020204030204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pPr marL="342900" indent="-342900">
              <a:buFontTx/>
              <a:buAutoNum type="alphaLcParenR"/>
            </a:pP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Sebastian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Vettel</a:t>
            </a:r>
            <a:endParaRPr lang="pl-PL" sz="2000" dirty="0">
              <a:latin typeface="Calibri" panose="020F0502020204030204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endParaRPr lang="pl-PL" sz="2000" dirty="0">
              <a:solidFill>
                <a:srgbClr val="454545"/>
              </a:solidFill>
              <a:latin typeface="+mj-lt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EA8FB2FF-215B-ED5B-8584-995526095611}"/>
              </a:ext>
            </a:extLst>
          </p:cNvPr>
          <p:cNvSpPr txBox="1"/>
          <p:nvPr/>
        </p:nvSpPr>
        <p:spPr>
          <a:xfrm>
            <a:off x="6237514" y="26778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1026" name="Picture 2" descr="2023 Formula 1 calendar revealed: F1 announces 24-race calendar for 2023 |  Formula 1®">
            <a:extLst>
              <a:ext uri="{FF2B5EF4-FFF2-40B4-BE49-F238E27FC236}">
                <a16:creationId xmlns:a16="http://schemas.microsoft.com/office/drawing/2014/main" xmlns="" id="{0E6D009F-AE10-5FEC-C7B5-3318E3ACB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9548" y="5115198"/>
            <a:ext cx="2864678" cy="1604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512E88BB-D459-5681-848F-D827B135D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1568" y="5376003"/>
            <a:ext cx="3060647" cy="76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7206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AD1C25D-44E1-E744-8A75-401A5ED8E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52" y="2275114"/>
            <a:ext cx="9136795" cy="1748563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b="1" i="0" dirty="0" err="1">
                <a:effectLst/>
                <a:latin typeface="Arial" panose="020B0604020202020204" pitchFamily="34" charset="0"/>
              </a:rPr>
              <a:t>Fußball</a:t>
            </a:r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3AADA367-14AE-D442-80C7-073B91E0F420}"/>
              </a:ext>
            </a:extLst>
          </p:cNvPr>
          <p:cNvSpPr txBox="1"/>
          <p:nvPr/>
        </p:nvSpPr>
        <p:spPr>
          <a:xfrm>
            <a:off x="1631000" y="2130851"/>
            <a:ext cx="10058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3. Er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wurde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der Kaiser des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deutschen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Fußballs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genannt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.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Die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Bayern-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Legende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ist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einer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der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besten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Spieler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,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die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der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Fußball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jemals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gesehen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hat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. Er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gewann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als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Spieler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und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Kapitän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der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Nationalelf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(1974)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und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als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Teamchef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(1990)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die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Weltmeisterschaft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im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Fußball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. </a:t>
            </a:r>
          </a:p>
          <a:p>
            <a:r>
              <a:rPr lang="pl-PL" sz="200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a) 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Franz Beckenbauer</a:t>
            </a:r>
          </a:p>
          <a:p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b) Oliver Kahn</a:t>
            </a:r>
          </a:p>
          <a:p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c) Gerd Müller</a:t>
            </a:r>
          </a:p>
          <a:p>
            <a:endParaRPr lang="pl-PL" sz="2000" dirty="0">
              <a:latin typeface="Calibri" pitchFamily="34" charset="0"/>
              <a:cs typeface="Calibri" panose="020F0502020204030204" pitchFamily="34" charset="0"/>
            </a:endParaRPr>
          </a:p>
          <a:p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4. Er 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war in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seiner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Generation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einer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der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besten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Fußballspieler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der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Welt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. Er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führte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Deutschland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1990 in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Italien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als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Kapitän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zum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dritten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WM-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Titel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, war 1980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Europameister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und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hat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mit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dem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FC Bayern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München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und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Inter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Mailand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zahlreiche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Vereinstitel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gewonnen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. Er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nahm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an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fünf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Welt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-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und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vier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Europameisterschaften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teil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.</a:t>
            </a:r>
          </a:p>
          <a:p>
            <a:r>
              <a:rPr lang="pl-PL" sz="2000" dirty="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a)  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Michael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Ballack</a:t>
            </a:r>
            <a:endParaRPr lang="pl-PL" sz="2000" dirty="0">
              <a:latin typeface="Calibri" pitchFamily="34" charset="0"/>
              <a:cs typeface="Calibri" panose="020F0502020204030204" pitchFamily="34" charset="0"/>
            </a:endParaRPr>
          </a:p>
          <a:p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b) 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Lothar</a:t>
            </a:r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cs typeface="Calibri" panose="020F0502020204030204" pitchFamily="34" charset="0"/>
              </a:rPr>
              <a:t>Matthäus</a:t>
            </a:r>
            <a:endParaRPr lang="pl-PL" sz="2000" dirty="0">
              <a:latin typeface="Calibri" pitchFamily="34" charset="0"/>
              <a:cs typeface="Calibri" panose="020F0502020204030204" pitchFamily="34" charset="0"/>
            </a:endParaRPr>
          </a:p>
          <a:p>
            <a:r>
              <a:rPr lang="pl-PL" sz="2000" dirty="0">
                <a:latin typeface="Calibri" pitchFamily="34" charset="0"/>
                <a:cs typeface="Calibri" panose="020F0502020204030204" pitchFamily="34" charset="0"/>
              </a:rPr>
              <a:t>c)   Miroslav Klose</a:t>
            </a:r>
            <a:endParaRPr lang="pl-PL" sz="2400" dirty="0">
              <a:latin typeface="Calibri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Fußball Logo Ball für Vereinslogo auf Kleidung' Sticker | Spreadshirt">
            <a:extLst>
              <a:ext uri="{FF2B5EF4-FFF2-40B4-BE49-F238E27FC236}">
                <a16:creationId xmlns:a16="http://schemas.microsoft.com/office/drawing/2014/main" xmlns="" id="{DA85ECD9-8965-3950-6A67-6176B26B5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61000" y="5401638"/>
            <a:ext cx="1274681" cy="1274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port: Fußball: Alles rund um den Sport - [GEOLINO]">
            <a:extLst>
              <a:ext uri="{FF2B5EF4-FFF2-40B4-BE49-F238E27FC236}">
                <a16:creationId xmlns:a16="http://schemas.microsoft.com/office/drawing/2014/main" xmlns="" id="{ECECC36D-26F7-37A5-932E-807BA7D67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7952" y="238025"/>
            <a:ext cx="2831772" cy="158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02105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AD1C25D-44E1-E744-8A75-401A5ED8E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044" y="574576"/>
            <a:ext cx="9448800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r>
              <a:rPr lang="pl-PL" b="1" dirty="0" err="1">
                <a:latin typeface="Arial" panose="020B0604020202020204" pitchFamily="34" charset="0"/>
              </a:rPr>
              <a:t>T</a:t>
            </a:r>
            <a:r>
              <a:rPr lang="pl-PL" b="1" i="0" dirty="0" err="1">
                <a:effectLst/>
                <a:latin typeface="Arial" panose="020B0604020202020204" pitchFamily="34" charset="0"/>
              </a:rPr>
              <a:t>ennis</a:t>
            </a:r>
            <a:r>
              <a:rPr lang="pl-PL" b="1" i="0" dirty="0">
                <a:effectLst/>
                <a:latin typeface="Arial" panose="020B0604020202020204" pitchFamily="34" charset="0"/>
              </a:rPr>
              <a:t/>
            </a:r>
            <a:br>
              <a:rPr lang="pl-PL" b="1" i="0" dirty="0">
                <a:effectLst/>
                <a:latin typeface="Arial" panose="020B0604020202020204" pitchFamily="34" charset="0"/>
              </a:rPr>
            </a:b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3AADA367-14AE-D442-80C7-073B91E0F420}"/>
              </a:ext>
            </a:extLst>
          </p:cNvPr>
          <p:cNvSpPr txBox="1"/>
          <p:nvPr/>
        </p:nvSpPr>
        <p:spPr>
          <a:xfrm>
            <a:off x="1729566" y="2383250"/>
            <a:ext cx="1025968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kam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schon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früh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zum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Tennis.1982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startete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ihre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Karriere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war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zweitjüngste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Tennisspielerin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je in der WTA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Rangliste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geführt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wurde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Drei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Jahre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später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war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in den Top Ten. 1987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spielte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der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Spitze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hielt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sich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377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Wochen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dort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länger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als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ein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anderer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Spieler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der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Welt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gilt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als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erfolgreichste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Tennisspielerin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der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Sportgeschichte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-342900">
              <a:buAutoNum type="alphaLcParenR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Julie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Niemeier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AutoNum type="alphaLcParenR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Steffi Graf</a:t>
            </a:r>
          </a:p>
          <a:p>
            <a:pPr indent="-342900">
              <a:buAutoNum type="alphaLcParenR"/>
            </a:pP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Monica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Seles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AutoNum type="alphaLcParenR"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6. Er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gewann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als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gerade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einmal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17-Jähriger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das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Wimbledon-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Turnier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in England 1985 – er war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damit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der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jüngste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Gewinner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 Er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führte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Spitze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der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Weltrangliste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gewann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bis in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1990er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zahlreiche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Titel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Trophäen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-342900">
              <a:buAutoNum type="alphaLcParenR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Boris Becker</a:t>
            </a:r>
          </a:p>
          <a:p>
            <a:pPr indent="-342900">
              <a:buAutoNum type="alphaLcParenR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Michael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Stich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AutoNum type="alphaLcParenR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Nicolas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Kiefer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 descr="Beginner's guide to tennis: 9 things you need to play - Reviewed">
            <a:extLst>
              <a:ext uri="{FF2B5EF4-FFF2-40B4-BE49-F238E27FC236}">
                <a16:creationId xmlns:a16="http://schemas.microsoft.com/office/drawing/2014/main" xmlns="" id="{35AE108A-0DB7-3804-F8D6-33A7819A3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6844" y="412204"/>
            <a:ext cx="2606184" cy="173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10 tips for taking up tennis - Heart Matters magazine - BHF">
            <a:extLst>
              <a:ext uri="{FF2B5EF4-FFF2-40B4-BE49-F238E27FC236}">
                <a16:creationId xmlns:a16="http://schemas.microsoft.com/office/drawing/2014/main" xmlns="" id="{78509CE7-4DE3-A95A-4042-1BD4387F2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6121" y="412204"/>
            <a:ext cx="2606183" cy="168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39950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AD1C25D-44E1-E744-8A75-401A5ED8E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4031" y="165088"/>
            <a:ext cx="7854168" cy="1257691"/>
          </a:xfrm>
        </p:spPr>
        <p:txBody>
          <a:bodyPr>
            <a:noAutofit/>
          </a:bodyPr>
          <a:lstStyle/>
          <a:p>
            <a:pPr algn="l" fontAlgn="base"/>
            <a:r>
              <a:rPr lang="pl-PL" sz="4400" b="1" dirty="0" err="1"/>
              <a:t>Eiskunstlaufen</a:t>
            </a:r>
            <a:endParaRPr lang="pl-PL" sz="4400" b="1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3AADA367-14AE-D442-80C7-073B91E0F420}"/>
              </a:ext>
            </a:extLst>
          </p:cNvPr>
          <p:cNvSpPr txBox="1"/>
          <p:nvPr/>
        </p:nvSpPr>
        <p:spPr>
          <a:xfrm>
            <a:off x="2191030" y="1601901"/>
            <a:ext cx="1000097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7</a:t>
            </a:r>
            <a:r>
              <a:rPr lang="pl-PL" sz="2000" i="0" dirty="0">
                <a:effectLst/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. </a:t>
            </a:r>
            <a:r>
              <a:rPr lang="pl-PL" sz="2000" i="0" dirty="0" err="1">
                <a:effectLst/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Sie</a:t>
            </a:r>
            <a:r>
              <a:rPr lang="pl-PL" sz="2000" i="0" dirty="0">
                <a:effectLst/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ist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eine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der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erfolgreichsten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Eiskunstläuferinnen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der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Geschichte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und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ein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Weltstar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.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Neben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den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beiden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Olympiasiegen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1984 in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Sarajevo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und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1988 in Calgary war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sie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viermal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Weltmeisterin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und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zweimal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WM-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Zweite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.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Zwischen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1983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und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1988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gewann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sie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sechsmal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in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Folge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die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Europameisterschaft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.</a:t>
            </a:r>
            <a:endParaRPr lang="pl-PL" sz="2000" dirty="0">
              <a:latin typeface="Calibri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Jutta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Müller</a:t>
            </a:r>
          </a:p>
          <a:p>
            <a:pPr marL="342900" indent="-342900">
              <a:buFontTx/>
              <a:buAutoNum type="alphaLcParenR"/>
            </a:pP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Katarina Witt</a:t>
            </a:r>
          </a:p>
          <a:p>
            <a:pPr marL="342900" indent="-342900">
              <a:buFontTx/>
              <a:buAutoNum type="alphaLcParenR"/>
            </a:pP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Debi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Thomas</a:t>
            </a:r>
          </a:p>
          <a:p>
            <a:endParaRPr lang="pl-PL" sz="2000" dirty="0">
              <a:latin typeface="Calibri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8.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Sie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bildete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in den 1960er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Jahren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zusammen mit Hans-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Jürgen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Bäumler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das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deutsche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„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Traumpaar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“ im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Eiskunstlauf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. Das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populäre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Duo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siegte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zweimal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bei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Weltmeisterschaften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und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von 1959 bis 1964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sechsmal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in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Folge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bei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Europameisterschaften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.</a:t>
            </a:r>
            <a:endParaRPr lang="pl-PL" sz="2000" dirty="0">
              <a:latin typeface="Calibri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pPr marL="342900" indent="-342900">
              <a:buFontTx/>
              <a:buAutoNum type="alphaLcParenR"/>
            </a:pP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Aljona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Savchenko</a:t>
            </a:r>
            <a:endParaRPr lang="pl-PL" sz="2000" dirty="0">
              <a:latin typeface="Calibri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pPr marL="342900" indent="-342900">
              <a:buFontTx/>
              <a:buAutoNum type="alphaLcParenR"/>
            </a:pP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Katarina Witt</a:t>
            </a:r>
          </a:p>
          <a:p>
            <a:pPr marL="342900" indent="-342900">
              <a:buFontTx/>
              <a:buAutoNum type="alphaLcParenR"/>
            </a:pPr>
            <a:r>
              <a:rPr lang="pl-PL" sz="2000" dirty="0">
                <a:solidFill>
                  <a:srgbClr val="000000"/>
                </a:solidFill>
                <a:latin typeface="Calibri" pitchFamily="34" charset="0"/>
              </a:rPr>
              <a:t>Marika </a:t>
            </a:r>
            <a:r>
              <a:rPr lang="pl-PL" sz="2000" dirty="0" err="1">
                <a:solidFill>
                  <a:srgbClr val="000000"/>
                </a:solidFill>
                <a:latin typeface="Calibri" pitchFamily="34" charset="0"/>
              </a:rPr>
              <a:t>Kilius</a:t>
            </a:r>
            <a:r>
              <a:rPr lang="pl-PL" sz="2000" dirty="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pl-PL" sz="2000" dirty="0">
              <a:latin typeface="Calibri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endParaRPr lang="pl-PL" sz="2400" dirty="0"/>
          </a:p>
        </p:txBody>
      </p:sp>
      <p:pic>
        <p:nvPicPr>
          <p:cNvPr id="4098" name="Picture 2" descr="Olympischer Eiskunstlauf in Beijing 2022: Top 5 Dinge, die man wissen sollte">
            <a:extLst>
              <a:ext uri="{FF2B5EF4-FFF2-40B4-BE49-F238E27FC236}">
                <a16:creationId xmlns:a16="http://schemas.microsoft.com/office/drawing/2014/main" xmlns="" id="{AF6FBB73-04E9-64F1-973D-D5CA10C8A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25057" y="4960627"/>
            <a:ext cx="3025701" cy="1590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iskunstlauf: „Sie laufen gleich, ziehen sich gleich an, es ist ein Brei“ -  WELT">
            <a:extLst>
              <a:ext uri="{FF2B5EF4-FFF2-40B4-BE49-F238E27FC236}">
                <a16:creationId xmlns:a16="http://schemas.microsoft.com/office/drawing/2014/main" xmlns="" id="{A90E753E-766D-27AA-8F2B-11D0ECAD0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750" y="1753212"/>
            <a:ext cx="1916280" cy="1873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42781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AD1C25D-44E1-E744-8A75-401A5ED8E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0321" y="-234337"/>
            <a:ext cx="9461679" cy="1238918"/>
          </a:xfrm>
        </p:spPr>
        <p:txBody>
          <a:bodyPr>
            <a:noAutofit/>
          </a:bodyPr>
          <a:lstStyle/>
          <a:p>
            <a:pPr algn="l" fontAlgn="base"/>
            <a:r>
              <a:rPr lang="pl-PL" sz="3600" b="1" dirty="0"/>
              <a:t>Basketball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3AADA367-14AE-D442-80C7-073B91E0F420}"/>
              </a:ext>
            </a:extLst>
          </p:cNvPr>
          <p:cNvSpPr txBox="1"/>
          <p:nvPr/>
        </p:nvSpPr>
        <p:spPr>
          <a:xfrm>
            <a:off x="2575775" y="1004581"/>
            <a:ext cx="932862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i="0" dirty="0">
                <a:effectLst/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9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.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Bereits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zu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Schulzeiten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spielte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er Basketball.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Die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Basketball-EM 2001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bestritt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er mit der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deutschen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Nationalmannschaft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und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wurde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mit 29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Punkten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pro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Spiel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zum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erfolgreichsten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Spieler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. Im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Anschluss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kam er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ins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NBA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All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-Star-Team, was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neben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dem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„NBA Most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Valuable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Player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Award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“, den er 2007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erhielt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,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zu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den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wichtigsten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Auszeichnungen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für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Basketballer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zählt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Moritz Wagner</a:t>
            </a:r>
          </a:p>
          <a:p>
            <a:pPr marL="342900" indent="-342900">
              <a:buFontTx/>
              <a:buAutoNum type="alphaLcParenR"/>
            </a:pP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Maxi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Kleber</a:t>
            </a:r>
            <a:endParaRPr lang="pl-PL" sz="2000" dirty="0">
              <a:latin typeface="Calibri" panose="020F0502020204030204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pPr marL="342900" indent="-342900">
              <a:buFontTx/>
              <a:buAutoNum type="alphaLcParenR"/>
            </a:pP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Dirk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Nowitzki</a:t>
            </a:r>
            <a:r>
              <a:rPr lang="pl-PL" sz="2000" dirty="0">
                <a:latin typeface="Calibri" panose="020F0502020204030204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</a:p>
          <a:p>
            <a:endParaRPr lang="pl-PL" sz="2000" dirty="0">
              <a:latin typeface="Calibri" panose="020F0502020204030204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endParaRPr lang="pl-PL" sz="2000" dirty="0">
              <a:latin typeface="Calibri" panose="020F0502020204030204" pitchFamily="34" charset="0"/>
              <a:ea typeface="Ayuthaya" pitchFamily="2" charset="-34"/>
              <a:cs typeface="Calibri" panose="020F0502020204030204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pl-PL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Kanurennsport</a:t>
            </a:r>
            <a:endParaRPr lang="pl-PL" sz="36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10.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Die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erste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olympische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Goldmedaille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gewann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sie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1980 im Team der DDR im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Einer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-Kajak,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ihr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letztes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Gold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verdiente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sie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sich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bei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den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Olympischen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Spielen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2004 im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Vierer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-Kajak.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Während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ihrer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Karriere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wurde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sie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27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Mal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Weltmeisterin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,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zweimal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Europameisterin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und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achtmal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Olympia-</a:t>
            </a: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Siegerin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.</a:t>
            </a:r>
          </a:p>
          <a:p>
            <a:pPr indent="-342900">
              <a:buAutoNum type="alphaLcParenR"/>
            </a:pPr>
            <a:r>
              <a:rPr lang="pl-PL" sz="2000" dirty="0" err="1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Birgit</a:t>
            </a: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 Fischer</a:t>
            </a:r>
          </a:p>
          <a:p>
            <a:pPr marL="342900" indent="-342900">
              <a:buFontTx/>
              <a:buAutoNum type="alphaLcParenR"/>
            </a:pPr>
            <a:r>
              <a:rPr lang="pl-PL" sz="2000" dirty="0">
                <a:latin typeface="Calibri" pitchFamily="34" charset="0"/>
                <a:ea typeface="Ayuthaya" pitchFamily="2" charset="-34"/>
                <a:cs typeface="Calibri" panose="020F0502020204030204" pitchFamily="34" charset="0"/>
              </a:rPr>
              <a:t>Berta Fischer</a:t>
            </a:r>
          </a:p>
          <a:p>
            <a:pPr marL="342900" indent="-342900">
              <a:buFontTx/>
              <a:buAutoNum type="alphaLcParenR"/>
            </a:pP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Franziska</a:t>
            </a:r>
            <a:r>
              <a:rPr lang="pl-PL" sz="2000" b="0" i="0" dirty="0">
                <a:solidFill>
                  <a:srgbClr val="000000"/>
                </a:solidFill>
                <a:effectLst/>
                <a:latin typeface="Calibri" pitchFamily="34" charset="0"/>
              </a:rPr>
              <a:t> van </a:t>
            </a:r>
            <a:r>
              <a:rPr lang="pl-PL" sz="2000" b="0" i="0" dirty="0" err="1">
                <a:solidFill>
                  <a:srgbClr val="000000"/>
                </a:solidFill>
                <a:effectLst/>
                <a:latin typeface="Calibri" pitchFamily="34" charset="0"/>
              </a:rPr>
              <a:t>Almsick</a:t>
            </a:r>
            <a:endParaRPr lang="pl-PL" sz="2000" b="0" i="0" dirty="0">
              <a:solidFill>
                <a:srgbClr val="000000"/>
              </a:solidFill>
              <a:effectLst/>
              <a:latin typeface="Calibri" pitchFamily="34" charset="0"/>
            </a:endParaRPr>
          </a:p>
          <a:p>
            <a:endParaRPr lang="pl-PL" sz="2400" dirty="0"/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xmlns="" id="{1AB0C72C-E28D-271C-B9CC-E4BB5454D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7598" y="552187"/>
            <a:ext cx="2185146" cy="166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Kanu-Rennsport-WM: Silber für Jule Hake und Max Rendschmidt, Bronze für  Caroline Arft &amp; Tobias Schultz - Olympiastützpunkt NRW/Rhein-Ruhr">
            <a:extLst>
              <a:ext uri="{FF2B5EF4-FFF2-40B4-BE49-F238E27FC236}">
                <a16:creationId xmlns:a16="http://schemas.microsoft.com/office/drawing/2014/main" xmlns="" id="{A0C05CD9-BC4A-F46D-BED4-811319C7D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6778" y="4337290"/>
            <a:ext cx="2305966" cy="187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48965922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Ciepły niebiesk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mug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{4B0D0F80-8D38-524C-89B1-247CAB9245F7}tf10001069</Template>
  <TotalTime>725</TotalTime>
  <Words>396</Words>
  <Application>Microsoft Office PowerPoint</Application>
  <PresentationFormat>Custom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Smuga</vt:lpstr>
      <vt:lpstr>Sportler aus DACH</vt:lpstr>
      <vt:lpstr>Wie heißen die beschriebenen Sportler? </vt:lpstr>
      <vt:lpstr>                            Rekordchampion der Formel 1 </vt:lpstr>
      <vt:lpstr>     Fußball   </vt:lpstr>
      <vt:lpstr>           Tennis </vt:lpstr>
      <vt:lpstr>Eiskunstlaufen</vt:lpstr>
      <vt:lpstr>Basketball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Maja Rakiewicz</dc:creator>
  <cp:lastModifiedBy>agata_julia@outlook.com</cp:lastModifiedBy>
  <cp:revision>54</cp:revision>
  <dcterms:created xsi:type="dcterms:W3CDTF">2021-02-02T12:21:46Z</dcterms:created>
  <dcterms:modified xsi:type="dcterms:W3CDTF">2023-04-28T10:40:21Z</dcterms:modified>
</cp:coreProperties>
</file>