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9799300" cy="11879263"/>
  <p:notesSz cx="6858000" cy="9144000"/>
  <p:defaultTextStyle>
    <a:defPPr>
      <a:defRPr lang="pl-PL"/>
    </a:defPPr>
    <a:lvl1pPr marL="0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1pPr>
    <a:lvl2pPr marL="760278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2pPr>
    <a:lvl3pPr marL="1520556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3pPr>
    <a:lvl4pPr marL="2280834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4pPr>
    <a:lvl5pPr marL="3041112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5pPr>
    <a:lvl6pPr marL="3801389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6pPr>
    <a:lvl7pPr marL="4561667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7pPr>
    <a:lvl8pPr marL="5321945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8pPr>
    <a:lvl9pPr marL="6082223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>
        <p:scale>
          <a:sx n="50" d="100"/>
          <a:sy n="50" d="100"/>
        </p:scale>
        <p:origin x="-192" y="246"/>
      </p:cViewPr>
      <p:guideLst>
        <p:guide orient="horz" pos="3741"/>
        <p:guide pos="62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13CE11-40F9-401C-884E-E73BDBBE3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913" y="1944130"/>
            <a:ext cx="14849475" cy="41357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667F05A8-187F-49AA-AE8C-C8B08ABE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913" y="6239364"/>
            <a:ext cx="14849475" cy="28680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6231C3F-E58B-4AAC-8977-9AD51D31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4BE71B-F255-45FA-8375-75E5ECC2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FE233C2-B8A2-4B45-9690-EE620DD0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13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C53F18-C8A8-44CB-A074-78306838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27AC477-274E-4264-A7DD-EFF7C3884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B861B3F-72B4-4EBE-A41C-EF1B02D6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7D3D427-DF2B-4123-9C7E-4527CA45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FA9E47D-C855-476C-BC7E-39D2A597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306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7EF03569-73AC-4C50-BF71-61E2CC15A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168874" y="632461"/>
            <a:ext cx="4269224" cy="100671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9A27975-A9FC-49B9-8E45-EAA3A4F0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61202" y="632461"/>
            <a:ext cx="12560181" cy="1006712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6821BAC-8218-443E-A0C7-AE95D96D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2CF8A20-B250-4E8E-809F-EC3322CF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F715E94-C692-4BB3-BA69-D7AB5765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45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C6F3876-FD7A-4113-B55B-9D03EE1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8A9EBB-ADD4-4A5A-A840-D4DDB38F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F100EDB-27FA-413B-A68B-75F3E5EC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1CF6780-9303-47EC-AEF7-5CF46778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388CBE4-34FB-46E3-B8D5-EC1E6DB0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09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1F90BE-482F-4E5F-9979-9224B672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90" y="2961568"/>
            <a:ext cx="17076896" cy="49414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20F986F-8E9A-48F0-B544-3979E7DB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890" y="7949758"/>
            <a:ext cx="17076896" cy="2598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090AE8B-EF8D-4AC3-9672-066C6372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D828A3D-1A52-405A-8EC0-D52F4174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13555C7-EC99-417D-8B0C-CC6F438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256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810C48-4DF5-4685-BE22-0215825C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4773CD5-A3EF-465B-8C68-B44C0D38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202" y="3162304"/>
            <a:ext cx="8414703" cy="7537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65EDEE3-DDFF-4A83-A900-E83E8696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23395" y="3162304"/>
            <a:ext cx="8414703" cy="7537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1871922-0495-4C40-8258-D36E2615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231FAB9-EA8D-4ACD-A30B-8501743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89C3B16-0543-4A2D-A226-7298DDC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62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02CE03-6162-479D-8B28-2734C9E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1" y="632462"/>
            <a:ext cx="17076896" cy="229610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B6A2352-6CA8-409A-9BD8-C2355680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782" y="2912070"/>
            <a:ext cx="8376031" cy="14271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C2678C1-436D-40BC-9860-1B53D994E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3782" y="4339231"/>
            <a:ext cx="8376031" cy="63823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DC273AE0-8FF8-43A9-A7DD-1E3C58E8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23396" y="2912070"/>
            <a:ext cx="8417281" cy="14271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E030406-AF59-495E-9B84-7E852193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23396" y="4339231"/>
            <a:ext cx="8417281" cy="63823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48DEDFA-F841-4C50-B08E-95B109C3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A35A1252-0C02-4DF1-B5B1-810D6233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8A8E863F-2909-487A-9B2F-3340743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762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F382F3-3B56-45D8-B4D5-00D82D36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4B4F0E1-9600-4155-9E23-1DFFDD1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46857103-FC54-4ADD-BDE1-50CD75AD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56E50E4F-1CEC-4204-8C9E-F64406FC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37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875DC266-F1B6-4BF7-A308-5EED52C9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70EA4CB2-73BF-485A-9FE0-78E1E6FE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6FB8C515-674A-40DD-9BF7-7906683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544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B42E75-1684-4D22-8BA9-42EC2B4D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2" y="791951"/>
            <a:ext cx="6385789" cy="2771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DA93DC-E8C2-409F-86B0-473CCA55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281" y="1710395"/>
            <a:ext cx="10023396" cy="84419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A33AC4A-06B8-4855-BDF4-803F5AF6B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782" y="3563779"/>
            <a:ext cx="6385789" cy="6602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C8F11463-BD8A-4955-A1A4-2475D8E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868482A-E048-4A47-B9E8-F2D7A1EA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91136E6-7CAF-4317-8A29-44E0495D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858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BC81F2-D014-4524-AD7B-676D4A31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2" y="791951"/>
            <a:ext cx="6385789" cy="2771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29D3BCD4-2107-4A74-B90B-F617F688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17281" y="1710395"/>
            <a:ext cx="10023396" cy="8441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1589E49-4423-4FB5-BC73-50A837A1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782" y="3563779"/>
            <a:ext cx="6385789" cy="6602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D8E63B8-847D-49FB-95D5-6A7C153A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C115F8B-425B-4B74-A82E-F04B85BC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B80422C-BE9A-4409-A8C0-250D976A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22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3D78AFCF-CDF4-4160-BF46-54FCA852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02" y="632462"/>
            <a:ext cx="17076896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05666AD-0AB9-4E6F-8984-B8D1F1C2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202" y="3162304"/>
            <a:ext cx="17076896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43FB16C-2899-412B-BBF8-B0F8D99DB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1202" y="11010318"/>
            <a:ext cx="445484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C35C-3241-4A39-A6F8-1DA7DC795C94}" type="datetimeFigureOut">
              <a:rPr lang="pl-PL" smtClean="0"/>
              <a:pPr/>
              <a:t>2023-05-28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E4AD392-A0CB-41A6-B94F-69439434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8518" y="11010318"/>
            <a:ext cx="668226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C0847B5-3E4D-4963-B154-2289939AE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83255" y="11010318"/>
            <a:ext cx="445484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261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budner@put.poznan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neta.antokolska@put.poznan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b="1" dirty="0" smtClean="0">
                <a:solidFill>
                  <a:srgbClr val="FFFF00"/>
                </a:solidFill>
              </a:rPr>
              <a:t>SILICON VALLEY </a:t>
            </a:r>
          </a:p>
          <a:p>
            <a:pPr marL="0" indent="0" algn="ctr">
              <a:buNone/>
            </a:pPr>
            <a:r>
              <a:rPr lang="pl-PL" sz="8800" b="1" dirty="0" smtClean="0">
                <a:solidFill>
                  <a:srgbClr val="FFFF00"/>
                </a:solidFill>
              </a:rPr>
              <a:t>IN ENGLISH PHRASES</a:t>
            </a:r>
            <a:endParaRPr lang="pl-PL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7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7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b="1" dirty="0" smtClean="0"/>
              <a:t>GIFIFY</a:t>
            </a:r>
            <a:r>
              <a:rPr lang="en-US" sz="4800" dirty="0" smtClean="0"/>
              <a:t> means: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a) to convert any video file to an optimized animated GIF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/>
              <a:t>b) to make an activity more like a game </a:t>
            </a:r>
            <a:endParaRPr lang="pl-PL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/>
              <a:t>in order to make it more interesting or enjoyable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/>
              <a:t>c) the fastest way to search and share content </a:t>
            </a:r>
            <a:endParaRPr lang="pl-PL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/>
              <a:t>and animated reactions across your favorite social channels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8870" y="7905136"/>
            <a:ext cx="6319901" cy="35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82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1821" y="4321277"/>
            <a:ext cx="7927236" cy="63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8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When you </a:t>
            </a:r>
            <a:r>
              <a:rPr lang="en-US" sz="7200" b="1" dirty="0" smtClean="0"/>
              <a:t>FINGERTIP LIKE</a:t>
            </a:r>
            <a:r>
              <a:rPr lang="en-US" sz="4800" dirty="0" smtClean="0"/>
              <a:t>: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a) you mistakenly like Facebook or Instagram posts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b) you do a very careful search of a place to try to find evidence relating to a crime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c) you blame someone for something that goes wrong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8272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9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800" b="1" dirty="0" smtClean="0"/>
              <a:t>			</a:t>
            </a:r>
            <a:r>
              <a:rPr lang="en-US" sz="7200" b="1" dirty="0" smtClean="0"/>
              <a:t>DRONEVERTISING</a:t>
            </a:r>
            <a:r>
              <a:rPr lang="en-US" sz="4800" dirty="0" smtClean="0"/>
              <a:t> is: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600" dirty="0" smtClean="0"/>
              <a:t>					</a:t>
            </a:r>
            <a:r>
              <a:rPr lang="en-US" sz="3600" dirty="0" smtClean="0"/>
              <a:t>a) making a continuous low sound that can be compared </a:t>
            </a:r>
            <a:endParaRPr lang="pl-PL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600" dirty="0"/>
              <a:t>	</a:t>
            </a:r>
            <a:r>
              <a:rPr lang="pl-PL" sz="3600" dirty="0" smtClean="0"/>
              <a:t>				</a:t>
            </a:r>
            <a:r>
              <a:rPr lang="en-US" sz="3600" dirty="0" smtClean="0"/>
              <a:t>to the noise drones produce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600" dirty="0" smtClean="0"/>
              <a:t>					</a:t>
            </a:r>
            <a:r>
              <a:rPr lang="en-US" sz="3600" dirty="0" smtClean="0"/>
              <a:t>b) making new products or offering new services using drones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600" dirty="0" smtClean="0"/>
              <a:t>					</a:t>
            </a:r>
            <a:r>
              <a:rPr lang="en-US" sz="3600" dirty="0" smtClean="0"/>
              <a:t>c) using drones for advertising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95" y="8214852"/>
            <a:ext cx="5292018" cy="29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66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10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b="1" smtClean="0"/>
              <a:t>TO DIGITIZE</a:t>
            </a:r>
            <a:r>
              <a:rPr lang="en-US" sz="4800" smtClean="0"/>
              <a:t> </a:t>
            </a:r>
            <a:r>
              <a:rPr lang="en-US" sz="4800" dirty="0" smtClean="0"/>
              <a:t>means: </a:t>
            </a:r>
          </a:p>
          <a:p>
            <a:pPr marL="0" indent="0">
              <a:buNone/>
            </a:pPr>
            <a:endParaRPr lang="pl-PL" sz="4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/>
              <a:t>a) </a:t>
            </a:r>
            <a:r>
              <a:rPr lang="en-US" sz="3200" dirty="0" smtClean="0"/>
              <a:t>to </a:t>
            </a:r>
            <a:r>
              <a:rPr lang="en-US" sz="3200" dirty="0"/>
              <a:t>store electronic information or documents </a:t>
            </a:r>
            <a:endParaRPr lang="pl-PL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that </a:t>
            </a:r>
            <a:r>
              <a:rPr lang="en-US" sz="3200" dirty="0"/>
              <a:t>you no longer need to use </a:t>
            </a:r>
            <a:r>
              <a:rPr lang="en-US" sz="3200" dirty="0" smtClean="0"/>
              <a:t>regularly</a:t>
            </a:r>
            <a:endParaRPr lang="pl-PL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/>
              <a:t>b) </a:t>
            </a:r>
            <a:r>
              <a:rPr lang="en-US" sz="3200" dirty="0" smtClean="0"/>
              <a:t>to </a:t>
            </a:r>
            <a:r>
              <a:rPr lang="en-US" sz="3200" dirty="0"/>
              <a:t>put information into the form of a series of </a:t>
            </a:r>
            <a:r>
              <a:rPr lang="en-US" sz="3200" dirty="0" smtClean="0"/>
              <a:t>numbers </a:t>
            </a:r>
            <a:r>
              <a:rPr lang="en-US" sz="3200" dirty="0"/>
              <a:t>0 and 1, </a:t>
            </a:r>
            <a:endParaRPr lang="pl-PL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usually </a:t>
            </a:r>
            <a:r>
              <a:rPr lang="en-US" sz="3200" dirty="0"/>
              <a:t>so that it can be understood and used by a </a:t>
            </a:r>
            <a:r>
              <a:rPr lang="en-US" sz="3200" dirty="0" smtClean="0"/>
              <a:t>computer</a:t>
            </a:r>
            <a:endParaRPr lang="pl-PL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/>
              <a:t>c) </a:t>
            </a:r>
            <a:r>
              <a:rPr lang="en-US" sz="3200" dirty="0" smtClean="0"/>
              <a:t>to </a:t>
            </a:r>
            <a:r>
              <a:rPr lang="en-US" sz="3200" dirty="0"/>
              <a:t>put information into a form in which it can be stored, </a:t>
            </a:r>
            <a:endParaRPr lang="pl-PL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and </a:t>
            </a:r>
            <a:r>
              <a:rPr lang="en-US" sz="3200" dirty="0"/>
              <a:t>which can only be read using special technology or knowledge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3714" y="2396461"/>
            <a:ext cx="5531914" cy="39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0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270" lvl="0" indent="0" algn="ctr">
              <a:lnSpc>
                <a:spcPct val="100000"/>
              </a:lnSpc>
              <a:spcBef>
                <a:spcPts val="1315"/>
              </a:spcBef>
              <a:buNone/>
            </a:pPr>
            <a:endParaRPr lang="pl-PL" sz="3600" kern="0" spc="-30" dirty="0" smtClean="0">
              <a:solidFill>
                <a:sysClr val="windowText" lastClr="000000"/>
              </a:solidFill>
              <a:cs typeface="Calibri"/>
            </a:endParaRPr>
          </a:p>
          <a:p>
            <a:pPr marL="0" marR="1270" lvl="0" indent="0" algn="ctr">
              <a:lnSpc>
                <a:spcPct val="100000"/>
              </a:lnSpc>
              <a:spcBef>
                <a:spcPts val="1315"/>
              </a:spcBef>
              <a:buNone/>
            </a:pPr>
            <a:r>
              <a:rPr lang="pl-PL" sz="3600" kern="0" spc="-30" dirty="0" smtClean="0">
                <a:solidFill>
                  <a:sysClr val="windowText" lastClr="000000"/>
                </a:solidFill>
                <a:cs typeface="Calibri"/>
              </a:rPr>
              <a:t>Konkurs</a:t>
            </a:r>
            <a:r>
              <a:rPr lang="pl-PL" sz="3600" kern="0" spc="-95" dirty="0" smtClean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polega</a:t>
            </a:r>
            <a:r>
              <a:rPr lang="pl-PL" sz="36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na</a:t>
            </a:r>
            <a:r>
              <a:rPr lang="pl-PL" sz="36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wybraniu</a:t>
            </a:r>
            <a:r>
              <a:rPr lang="pl-PL" sz="3600" kern="0" spc="-114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poprawnej</a:t>
            </a:r>
            <a:r>
              <a:rPr lang="pl-PL" sz="36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odpowiedzi.</a:t>
            </a:r>
            <a:endParaRPr lang="pl-PL" sz="3600" kern="0" dirty="0">
              <a:solidFill>
                <a:sysClr val="windowText" lastClr="000000"/>
              </a:solidFill>
              <a:cs typeface="Calibri"/>
            </a:endParaRPr>
          </a:p>
          <a:p>
            <a:pPr marL="12065" marR="5080" lvl="0" indent="0" algn="ctr">
              <a:lnSpc>
                <a:spcPct val="130000"/>
              </a:lnSpc>
              <a:spcBef>
                <a:spcPts val="280"/>
              </a:spcBef>
              <a:buNone/>
            </a:pP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Wypełnione</a:t>
            </a:r>
            <a:r>
              <a:rPr lang="pl-PL" sz="3600" kern="0" spc="-1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karty</a:t>
            </a:r>
            <a:r>
              <a:rPr lang="pl-PL" sz="36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odpowiedzi</a:t>
            </a:r>
            <a:r>
              <a:rPr lang="pl-PL" sz="3600" kern="0" spc="-10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20" dirty="0">
                <a:solidFill>
                  <a:sysClr val="windowText" lastClr="000000"/>
                </a:solidFill>
                <a:cs typeface="Calibri"/>
              </a:rPr>
              <a:t>prosimy</a:t>
            </a:r>
            <a:r>
              <a:rPr lang="pl-PL" sz="36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wysyłać</a:t>
            </a:r>
            <a:r>
              <a:rPr lang="pl-PL" sz="36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na</a:t>
            </a:r>
            <a:r>
              <a:rPr lang="pl-PL" sz="36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adres: </a:t>
            </a:r>
            <a:endParaRPr lang="pl-PL" sz="3600" kern="0" spc="-10" dirty="0" smtClean="0">
              <a:solidFill>
                <a:sysClr val="windowText" lastClr="000000"/>
              </a:solidFill>
              <a:cs typeface="Calibri"/>
            </a:endParaRPr>
          </a:p>
          <a:p>
            <a:pPr marL="12065" marR="5080" lvl="0" indent="0" algn="ctr">
              <a:lnSpc>
                <a:spcPct val="130000"/>
              </a:lnSpc>
              <a:spcBef>
                <a:spcPts val="280"/>
              </a:spcBef>
              <a:buNone/>
            </a:pPr>
            <a:r>
              <a:rPr lang="pl-PL" sz="3600" u="sng" kern="0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aneta.antokolska</a:t>
            </a:r>
            <a:r>
              <a:rPr lang="pl-PL" sz="3600" u="sng" kern="0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@put.poznan.pl</a:t>
            </a:r>
            <a:endParaRPr lang="pl-PL" sz="3600" kern="0" dirty="0">
              <a:solidFill>
                <a:sysClr val="windowText" lastClr="000000"/>
              </a:solidFill>
              <a:cs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1920"/>
              </a:spcBef>
              <a:buNone/>
            </a:pP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Data</a:t>
            </a:r>
            <a:r>
              <a:rPr lang="pl-PL" sz="3600" kern="0" spc="-1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35" dirty="0">
                <a:solidFill>
                  <a:sysClr val="windowText" lastClr="000000"/>
                </a:solidFill>
                <a:cs typeface="Calibri"/>
              </a:rPr>
              <a:t>zakończenia</a:t>
            </a:r>
            <a:r>
              <a:rPr lang="pl-PL" sz="36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35" dirty="0">
                <a:solidFill>
                  <a:sysClr val="windowText" lastClr="000000"/>
                </a:solidFill>
                <a:cs typeface="Calibri"/>
              </a:rPr>
              <a:t>konkursu:</a:t>
            </a:r>
            <a:r>
              <a:rPr lang="pl-PL" sz="36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 smtClean="0">
                <a:solidFill>
                  <a:srgbClr val="FF0000"/>
                </a:solidFill>
                <a:cs typeface="Calibri"/>
              </a:rPr>
              <a:t>11.06.2023r</a:t>
            </a:r>
            <a:r>
              <a:rPr lang="pl-PL" sz="3600" kern="0" spc="-10" dirty="0">
                <a:solidFill>
                  <a:srgbClr val="FF0000"/>
                </a:solidFill>
                <a:cs typeface="Calibri"/>
              </a:rPr>
              <a:t>.</a:t>
            </a:r>
            <a:endParaRPr lang="pl-PL" sz="3600" kern="0" dirty="0">
              <a:solidFill>
                <a:sysClr val="windowText" lastClr="000000"/>
              </a:solidFill>
              <a:cs typeface="Calibri"/>
            </a:endParaRPr>
          </a:p>
          <a:p>
            <a:pPr marL="541020" marR="534035" lvl="0" indent="0" algn="ctr">
              <a:lnSpc>
                <a:spcPct val="130100"/>
              </a:lnSpc>
              <a:spcBef>
                <a:spcPts val="275"/>
              </a:spcBef>
              <a:buNone/>
            </a:pPr>
            <a:r>
              <a:rPr lang="pl-PL" sz="3600" kern="0" spc="-55" dirty="0">
                <a:solidFill>
                  <a:sysClr val="windowText" lastClr="000000"/>
                </a:solidFill>
                <a:cs typeface="Calibri"/>
              </a:rPr>
              <a:t>Wśród</a:t>
            </a:r>
            <a:r>
              <a:rPr lang="pl-PL" sz="36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autorów</a:t>
            </a:r>
            <a:r>
              <a:rPr lang="pl-PL" sz="36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25" dirty="0">
                <a:solidFill>
                  <a:sysClr val="windowText" lastClr="000000"/>
                </a:solidFill>
                <a:cs typeface="Calibri"/>
              </a:rPr>
              <a:t>poprawnych</a:t>
            </a:r>
            <a:r>
              <a:rPr lang="pl-PL" sz="36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odpowiedzi</a:t>
            </a:r>
            <a:r>
              <a:rPr lang="pl-PL" sz="3600" kern="0" spc="-10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25" dirty="0">
                <a:solidFill>
                  <a:sysClr val="windowText" lastClr="000000"/>
                </a:solidFill>
                <a:cs typeface="Calibri"/>
              </a:rPr>
              <a:t>zostaną </a:t>
            </a:r>
            <a:r>
              <a:rPr lang="pl-PL" sz="3600" kern="0" spc="-20" dirty="0">
                <a:solidFill>
                  <a:sysClr val="windowText" lastClr="000000"/>
                </a:solidFill>
                <a:cs typeface="Calibri"/>
              </a:rPr>
              <a:t>rozlosowane</a:t>
            </a:r>
            <a:r>
              <a:rPr lang="pl-PL" sz="36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25" dirty="0">
                <a:solidFill>
                  <a:sysClr val="windowText" lastClr="000000"/>
                </a:solidFill>
                <a:cs typeface="Calibri"/>
              </a:rPr>
              <a:t>atrakcyjne</a:t>
            </a:r>
            <a:r>
              <a:rPr lang="pl-PL" sz="36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nagrody.</a:t>
            </a:r>
            <a:endParaRPr lang="pl-PL" sz="3600" kern="0" dirty="0">
              <a:solidFill>
                <a:sysClr val="windowText" lastClr="000000"/>
              </a:solidFill>
              <a:cs typeface="Calibri"/>
            </a:endParaRPr>
          </a:p>
          <a:p>
            <a:pPr marL="2063750" marR="332105" lvl="0" indent="-1811020" algn="ctr">
              <a:lnSpc>
                <a:spcPts val="4680"/>
              </a:lnSpc>
              <a:spcBef>
                <a:spcPts val="60"/>
              </a:spcBef>
              <a:buNone/>
            </a:pPr>
            <a:r>
              <a:rPr lang="pl-PL" sz="3600" kern="0" spc="-50" dirty="0">
                <a:solidFill>
                  <a:sysClr val="windowText" lastClr="000000"/>
                </a:solidFill>
                <a:cs typeface="Calibri"/>
              </a:rPr>
              <a:t>KONKURS</a:t>
            </a:r>
            <a:r>
              <a:rPr lang="pl-PL" sz="3600" kern="0" spc="-114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PRZEZNACZONY</a:t>
            </a:r>
            <a:r>
              <a:rPr lang="pl-PL" sz="36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>
                <a:solidFill>
                  <a:sysClr val="windowText" lastClr="000000"/>
                </a:solidFill>
                <a:cs typeface="Calibri"/>
              </a:rPr>
              <a:t>JEST</a:t>
            </a:r>
            <a:r>
              <a:rPr lang="pl-PL" sz="36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dirty="0">
                <a:solidFill>
                  <a:sysClr val="windowText" lastClr="000000"/>
                </a:solidFill>
                <a:cs typeface="Calibri"/>
              </a:rPr>
              <a:t>DLA</a:t>
            </a:r>
            <a:r>
              <a:rPr lang="pl-PL" sz="36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25" dirty="0">
                <a:solidFill>
                  <a:sysClr val="windowText" lastClr="000000"/>
                </a:solidFill>
                <a:cs typeface="Calibri"/>
              </a:rPr>
              <a:t>STUDENTÓW</a:t>
            </a:r>
            <a:r>
              <a:rPr lang="pl-PL" sz="36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25" dirty="0">
                <a:solidFill>
                  <a:sysClr val="windowText" lastClr="000000"/>
                </a:solidFill>
                <a:cs typeface="Calibri"/>
              </a:rPr>
              <a:t>PP </a:t>
            </a:r>
            <a:endParaRPr lang="pl-PL" sz="3600" kern="0" spc="-25" dirty="0" smtClean="0">
              <a:solidFill>
                <a:sysClr val="windowText" lastClr="000000"/>
              </a:solidFill>
              <a:cs typeface="Calibri"/>
            </a:endParaRPr>
          </a:p>
          <a:p>
            <a:pPr marL="2063750" marR="332105" lvl="0" indent="-1811020" algn="ctr">
              <a:lnSpc>
                <a:spcPts val="4680"/>
              </a:lnSpc>
              <a:spcBef>
                <a:spcPts val="60"/>
              </a:spcBef>
              <a:buNone/>
            </a:pPr>
            <a:r>
              <a:rPr lang="pl-PL" sz="3600" kern="0" spc="-35" dirty="0" smtClean="0">
                <a:solidFill>
                  <a:srgbClr val="00AE50"/>
                </a:solidFill>
                <a:cs typeface="Calibri"/>
              </a:rPr>
              <a:t>ŻYCZYMY</a:t>
            </a:r>
            <a:r>
              <a:rPr lang="pl-PL" sz="3600" kern="0" spc="-105" dirty="0" smtClean="0">
                <a:solidFill>
                  <a:srgbClr val="00AE50"/>
                </a:solidFill>
                <a:cs typeface="Calibri"/>
              </a:rPr>
              <a:t> </a:t>
            </a:r>
            <a:r>
              <a:rPr lang="pl-PL" sz="3600" kern="0" spc="-20" dirty="0">
                <a:solidFill>
                  <a:srgbClr val="00AE50"/>
                </a:solidFill>
                <a:cs typeface="Calibri"/>
              </a:rPr>
              <a:t>POWODZENIA</a:t>
            </a:r>
            <a:r>
              <a:rPr lang="pl-PL" sz="3600" kern="0" spc="-70" dirty="0">
                <a:solidFill>
                  <a:srgbClr val="00AE50"/>
                </a:solidFill>
                <a:cs typeface="Calibri"/>
              </a:rPr>
              <a:t> </a:t>
            </a:r>
            <a:r>
              <a:rPr lang="pl-PL" sz="3600" kern="0" spc="-50" dirty="0">
                <a:solidFill>
                  <a:srgbClr val="00AE50"/>
                </a:solidFill>
                <a:cs typeface="Calibri"/>
              </a:rPr>
              <a:t>!</a:t>
            </a:r>
            <a:endParaRPr lang="pl-PL" sz="3600" kern="0" dirty="0">
              <a:solidFill>
                <a:sysClr val="windowText" lastClr="000000"/>
              </a:solidFill>
              <a:cs typeface="Calibri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183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" lvl="0" indent="0" algn="ctr">
              <a:lnSpc>
                <a:spcPct val="100000"/>
              </a:lnSpc>
              <a:spcBef>
                <a:spcPts val="1710"/>
              </a:spcBef>
              <a:buNone/>
            </a:pPr>
            <a:endParaRPr lang="pl-PL" sz="3600" kern="0" dirty="0" smtClean="0">
              <a:solidFill>
                <a:sysClr val="windowText" lastClr="000000"/>
              </a:solidFill>
              <a:cs typeface="Calibri"/>
            </a:endParaRPr>
          </a:p>
          <a:p>
            <a:pPr marL="2540" lvl="0" indent="0" algn="ctr">
              <a:lnSpc>
                <a:spcPct val="100000"/>
              </a:lnSpc>
              <a:spcBef>
                <a:spcPts val="1710"/>
              </a:spcBef>
              <a:buNone/>
            </a:pPr>
            <a:r>
              <a:rPr lang="en-US" sz="3600" kern="0" dirty="0" smtClean="0">
                <a:solidFill>
                  <a:sysClr val="windowText" lastClr="000000"/>
                </a:solidFill>
                <a:cs typeface="Calibri"/>
              </a:rPr>
              <a:t>Choose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the correct </a:t>
            </a:r>
            <a:r>
              <a:rPr lang="en-US" sz="3600" kern="0" spc="-10" dirty="0">
                <a:solidFill>
                  <a:sysClr val="windowText" lastClr="000000"/>
                </a:solidFill>
                <a:cs typeface="Calibri"/>
              </a:rPr>
              <a:t>answer.</a:t>
            </a:r>
            <a:endParaRPr lang="en-US" sz="3600" kern="0" dirty="0">
              <a:solidFill>
                <a:sysClr val="windowText" lastClr="000000"/>
              </a:solidFill>
              <a:cs typeface="Calibri"/>
            </a:endParaRPr>
          </a:p>
          <a:p>
            <a:pPr marL="1103630" marR="1092200" lvl="0" indent="0" algn="ctr">
              <a:lnSpc>
                <a:spcPct val="140000"/>
              </a:lnSpc>
              <a:spcBef>
                <a:spcPts val="265"/>
              </a:spcBef>
              <a:buNone/>
            </a:pP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Send</a:t>
            </a:r>
            <a:r>
              <a:rPr lang="en-US" sz="36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the</a:t>
            </a:r>
            <a:r>
              <a:rPr lang="en-US" sz="36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spc="-10" dirty="0">
                <a:solidFill>
                  <a:sysClr val="windowText" lastClr="000000"/>
                </a:solidFill>
                <a:cs typeface="Calibri"/>
              </a:rPr>
              <a:t>answer</a:t>
            </a:r>
            <a:r>
              <a:rPr lang="en-US" sz="36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spc="-10" dirty="0">
                <a:solidFill>
                  <a:sysClr val="windowText" lastClr="000000"/>
                </a:solidFill>
                <a:cs typeface="Calibri"/>
              </a:rPr>
              <a:t>sheet</a:t>
            </a:r>
            <a:r>
              <a:rPr lang="en-US" sz="36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spc="-25" dirty="0">
                <a:solidFill>
                  <a:sysClr val="windowText" lastClr="000000"/>
                </a:solidFill>
                <a:cs typeface="Calibri"/>
              </a:rPr>
              <a:t>to: </a:t>
            </a:r>
            <a:r>
              <a:rPr lang="en-US" sz="3600" u="sng" kern="0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cs typeface="Calibri"/>
                <a:hlinkClick r:id="rId2"/>
              </a:rPr>
              <a:t>aneta.antokolska@put.poznan.pl</a:t>
            </a:r>
            <a:endParaRPr lang="en-US" sz="3600" kern="0" dirty="0">
              <a:solidFill>
                <a:sysClr val="windowText" lastClr="000000"/>
              </a:solidFill>
              <a:cs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2440"/>
              </a:spcBef>
              <a:buNone/>
            </a:pP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The</a:t>
            </a:r>
            <a:r>
              <a:rPr lang="en-US" sz="3600" kern="0" spc="-1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deadline</a:t>
            </a:r>
            <a:r>
              <a:rPr lang="en-US" sz="36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is:</a:t>
            </a:r>
            <a:r>
              <a:rPr lang="en-US" sz="36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pl-PL" sz="3600" kern="0" spc="-10" dirty="0" err="1" smtClean="0">
                <a:solidFill>
                  <a:srgbClr val="FF0000"/>
                </a:solidFill>
                <a:cs typeface="Calibri"/>
              </a:rPr>
              <a:t>June</a:t>
            </a:r>
            <a:r>
              <a:rPr lang="pl-PL" sz="3600" kern="0" spc="-10" dirty="0" smtClean="0">
                <a:solidFill>
                  <a:srgbClr val="FF0000"/>
                </a:solidFill>
                <a:cs typeface="Calibri"/>
              </a:rPr>
              <a:t> 11</a:t>
            </a:r>
            <a:r>
              <a:rPr lang="en-US" sz="3600" kern="0" dirty="0" smtClean="0">
                <a:solidFill>
                  <a:srgbClr val="FF0000"/>
                </a:solidFill>
                <a:cs typeface="Calibri"/>
              </a:rPr>
              <a:t>,</a:t>
            </a:r>
            <a:r>
              <a:rPr lang="en-US" sz="3600" kern="0" spc="-1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kern="0" spc="-10" dirty="0">
                <a:solidFill>
                  <a:srgbClr val="FF0000"/>
                </a:solidFill>
                <a:cs typeface="Calibri"/>
              </a:rPr>
              <a:t>2023.</a:t>
            </a:r>
            <a:endParaRPr lang="en-US" sz="3600" kern="0" dirty="0">
              <a:solidFill>
                <a:sysClr val="windowText" lastClr="000000"/>
              </a:solidFill>
              <a:cs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2005"/>
              </a:spcBef>
              <a:buNone/>
            </a:pP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The contest winner will receive an attractive prize</a:t>
            </a:r>
            <a:r>
              <a:rPr lang="en-US" sz="3600" kern="0" spc="-10" dirty="0">
                <a:solidFill>
                  <a:sysClr val="windowText" lastClr="000000"/>
                </a:solidFill>
                <a:cs typeface="Calibri"/>
              </a:rPr>
              <a:t>.</a:t>
            </a:r>
            <a:endParaRPr lang="en-US" sz="3600" kern="0" dirty="0">
              <a:solidFill>
                <a:sysClr val="windowText" lastClr="000000"/>
              </a:solidFill>
              <a:cs typeface="Calibri"/>
            </a:endParaRPr>
          </a:p>
          <a:p>
            <a:pPr marL="1045844" marR="1032510" lvl="0" indent="0" algn="ctr">
              <a:lnSpc>
                <a:spcPts val="5400"/>
              </a:lnSpc>
              <a:spcBef>
                <a:spcPts val="10"/>
              </a:spcBef>
              <a:buNone/>
            </a:pP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THE</a:t>
            </a:r>
            <a:r>
              <a:rPr lang="en-US" sz="36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QUIZ</a:t>
            </a:r>
            <a:r>
              <a:rPr lang="en-US" sz="36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IS</a:t>
            </a:r>
            <a:r>
              <a:rPr lang="en-US" sz="3600" kern="0" spc="-50" dirty="0">
                <a:solidFill>
                  <a:sysClr val="windowText" lastClr="000000"/>
                </a:solidFill>
                <a:cs typeface="Calibri"/>
              </a:rPr>
              <a:t> AIMED AT </a:t>
            </a:r>
            <a:r>
              <a:rPr lang="en-US" sz="3600" kern="0" dirty="0">
                <a:solidFill>
                  <a:sysClr val="windowText" lastClr="000000"/>
                </a:solidFill>
                <a:cs typeface="Calibri"/>
              </a:rPr>
              <a:t>PUT</a:t>
            </a:r>
            <a:r>
              <a:rPr lang="en-US" sz="36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en-US" sz="3600" kern="0" spc="-10" dirty="0">
                <a:solidFill>
                  <a:sysClr val="windowText" lastClr="000000"/>
                </a:solidFill>
                <a:cs typeface="Calibri"/>
              </a:rPr>
              <a:t>STUDENTS </a:t>
            </a:r>
          </a:p>
          <a:p>
            <a:pPr marL="1045844" marR="1032510" lvl="0" indent="0" algn="ctr">
              <a:lnSpc>
                <a:spcPts val="5400"/>
              </a:lnSpc>
              <a:spcBef>
                <a:spcPts val="10"/>
              </a:spcBef>
              <a:buNone/>
            </a:pPr>
            <a:r>
              <a:rPr lang="en-US" sz="3600" kern="0" dirty="0">
                <a:solidFill>
                  <a:srgbClr val="00AE50"/>
                </a:solidFill>
                <a:cs typeface="Calibri"/>
              </a:rPr>
              <a:t>GOOD</a:t>
            </a:r>
            <a:r>
              <a:rPr lang="en-US" sz="3600" kern="0" spc="-105" dirty="0">
                <a:solidFill>
                  <a:srgbClr val="00AE50"/>
                </a:solidFill>
                <a:cs typeface="Calibri"/>
              </a:rPr>
              <a:t> </a:t>
            </a:r>
            <a:r>
              <a:rPr lang="en-US" sz="3600" kern="0" spc="-10" dirty="0">
                <a:solidFill>
                  <a:srgbClr val="00AE50"/>
                </a:solidFill>
                <a:cs typeface="Calibri"/>
              </a:rPr>
              <a:t>LUCK!</a:t>
            </a:r>
            <a:endParaRPr lang="en-US" sz="3600" kern="0" dirty="0">
              <a:solidFill>
                <a:sysClr val="windowText" lastClr="000000"/>
              </a:solidFill>
              <a:cs typeface="Calibri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88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rest Unicorn Family – fototapeta do wszystkich pokoi – Photow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0763" y="5619135"/>
            <a:ext cx="6162838" cy="47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499CB3E-367F-476B-9391-365BB98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</a:t>
            </a:r>
            <a:r>
              <a:rPr lang="pl-PL" dirty="0" smtClean="0"/>
              <a:t>1 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E401287E-73F7-4A49-85DF-4B7F539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sz="7200" b="1" dirty="0" smtClean="0"/>
              <a:t>UNICORN</a:t>
            </a:r>
            <a:r>
              <a:rPr lang="en-US" sz="4800" b="1" dirty="0" smtClean="0"/>
              <a:t> </a:t>
            </a:r>
            <a:r>
              <a:rPr lang="en-US" sz="4800" dirty="0" smtClean="0"/>
              <a:t>is:</a:t>
            </a:r>
            <a:endParaRPr lang="pl-PL" sz="4800" dirty="0" smtClean="0"/>
          </a:p>
          <a:p>
            <a:pPr marL="0" indent="0">
              <a:buNone/>
            </a:pPr>
            <a:endParaRPr lang="pl-PL" sz="3600" dirty="0" smtClean="0"/>
          </a:p>
          <a:p>
            <a:pPr marL="0" indent="0">
              <a:buNone/>
            </a:pPr>
            <a:endParaRPr lang="pl-PL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a</a:t>
            </a:r>
            <a:r>
              <a:rPr lang="pl-PL" sz="3600" dirty="0" smtClean="0"/>
              <a:t>)</a:t>
            </a:r>
            <a:r>
              <a:rPr lang="en-US" sz="3600" dirty="0" smtClean="0"/>
              <a:t> a startup that’s worth more than ten billion dollars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b</a:t>
            </a:r>
            <a:r>
              <a:rPr lang="pl-PL" sz="3600" dirty="0"/>
              <a:t>)</a:t>
            </a:r>
            <a:r>
              <a:rPr lang="en-US" sz="3600" dirty="0" smtClean="0"/>
              <a:t> a startup that’s worth more than one billion dollars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c</a:t>
            </a:r>
            <a:r>
              <a:rPr lang="pl-PL" sz="3600" dirty="0" smtClean="0"/>
              <a:t>)</a:t>
            </a:r>
            <a:r>
              <a:rPr lang="en-US" sz="3600" dirty="0" smtClean="0"/>
              <a:t> a startup that is very vulnerable in the business world</a:t>
            </a:r>
            <a:endParaRPr lang="pl-PL" sz="36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28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2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7200" b="1" dirty="0" smtClean="0"/>
              <a:t>							</a:t>
            </a:r>
            <a:r>
              <a:rPr lang="en-US" sz="7200" b="1" dirty="0" smtClean="0"/>
              <a:t>PROCRASTATWEETING</a:t>
            </a:r>
            <a:r>
              <a:rPr lang="en-US" dirty="0" smtClean="0"/>
              <a:t> </a:t>
            </a:r>
            <a:r>
              <a:rPr lang="en-US" sz="4800" dirty="0" smtClean="0"/>
              <a:t>means:</a:t>
            </a:r>
          </a:p>
          <a:p>
            <a:pPr marL="0" indent="0">
              <a:buNone/>
            </a:pPr>
            <a:endParaRPr lang="en-US" sz="4800" dirty="0" smtClean="0"/>
          </a:p>
          <a:p>
            <a:pPr marL="4400550" lvl="8" indent="-742950">
              <a:lnSpc>
                <a:spcPct val="150000"/>
              </a:lnSpc>
              <a:buAutoNum type="alphaLcParenR"/>
            </a:pPr>
            <a:r>
              <a:rPr lang="en-US" sz="3200" dirty="0" smtClean="0"/>
              <a:t>using Twitter instead of doing whatever you're supposed to be doing</a:t>
            </a:r>
          </a:p>
          <a:p>
            <a:pPr marL="4400550" lvl="8" indent="-742950">
              <a:lnSpc>
                <a:spcPct val="150000"/>
              </a:lnSpc>
              <a:buAutoNum type="alphaLcParenR"/>
            </a:pPr>
            <a:r>
              <a:rPr lang="en-US" sz="3200" dirty="0" smtClean="0"/>
              <a:t>a person's ability to do more than one thing at a time while using Twitter</a:t>
            </a:r>
          </a:p>
          <a:p>
            <a:pPr marL="4400550" lvl="8" indent="-742950">
              <a:lnSpc>
                <a:spcPct val="150000"/>
              </a:lnSpc>
              <a:buAutoNum type="alphaLcParenR"/>
            </a:pPr>
            <a:r>
              <a:rPr lang="en-US" sz="3200" dirty="0" smtClean="0"/>
              <a:t>publishing a short remark or piece of information on Twitter</a:t>
            </a:r>
          </a:p>
          <a:p>
            <a:pPr marL="742950" indent="-742950">
              <a:buAutoNum type="alphaLcParenR"/>
            </a:pP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266" y="4730085"/>
            <a:ext cx="3393204" cy="509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89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3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b="1" dirty="0" smtClean="0"/>
              <a:t>INCULATOR</a:t>
            </a:r>
            <a:r>
              <a:rPr lang="en-US" dirty="0" smtClean="0"/>
              <a:t>  </a:t>
            </a:r>
            <a:r>
              <a:rPr lang="en-US" sz="4800" dirty="0" smtClean="0"/>
              <a:t>is: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a) a combination of a startup incubator and accelerator</a:t>
            </a:r>
            <a:r>
              <a:rPr lang="pl-PL" sz="3200" dirty="0" smtClean="0"/>
              <a:t>, </a:t>
            </a:r>
            <a:r>
              <a:rPr lang="en-US" sz="3200" dirty="0" smtClean="0"/>
              <a:t>supporting </a:t>
            </a:r>
            <a:r>
              <a:rPr lang="pl-PL" sz="3200" dirty="0" smtClean="0"/>
              <a:t>a business</a:t>
            </a:r>
            <a:r>
              <a:rPr lang="en-US" sz="3200" dirty="0" smtClean="0"/>
              <a:t> </a:t>
            </a:r>
            <a:r>
              <a:rPr lang="en-US" sz="3200" dirty="0"/>
              <a:t>for </a:t>
            </a:r>
            <a:r>
              <a:rPr lang="en-US" sz="3200" dirty="0" smtClean="0"/>
              <a:t>about </a:t>
            </a:r>
            <a:r>
              <a:rPr lang="en-US" sz="3200" dirty="0"/>
              <a:t>a </a:t>
            </a:r>
            <a:r>
              <a:rPr lang="en-US" sz="3200" dirty="0" smtClean="0"/>
              <a:t>year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b) a material or covering that electricity, heat, or sound cannot go through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c) a substance that allows heat or electricity to go through it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7823" y="7211961"/>
            <a:ext cx="65092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1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4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You are in a </a:t>
            </a:r>
            <a:r>
              <a:rPr lang="en-US" sz="7200" b="1" dirty="0" smtClean="0"/>
              <a:t>ZOMBIE MODE </a:t>
            </a:r>
            <a:r>
              <a:rPr lang="en-US" sz="4800" dirty="0" smtClean="0"/>
              <a:t>when:</a:t>
            </a:r>
          </a:p>
          <a:p>
            <a:endParaRPr lang="pl-P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a) you move around as if unconscious and being controlled by a politician who wants you to commit a crime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b) you talk to someone, but instead of paying attention and maintaining eye contact, your attention is on your phone and you hardly take your eyes away from </a:t>
            </a:r>
            <a:r>
              <a:rPr lang="en-US" sz="3200" dirty="0" smtClean="0"/>
              <a:t>it</a:t>
            </a: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c) you commute to work or school in the morning, actively engaging your phone throughout the journey and looking up only once in a</a:t>
            </a:r>
            <a:r>
              <a:rPr lang="pl-PL" sz="3200" dirty="0" smtClean="0"/>
              <a:t> </a:t>
            </a:r>
            <a:r>
              <a:rPr lang="en-US" sz="3200" dirty="0" smtClean="0"/>
              <a:t>while to see if you have gotten to your destination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3692" y="1643370"/>
            <a:ext cx="5202953" cy="34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43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5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/>
              <a:t>MICROSERF</a:t>
            </a:r>
            <a:r>
              <a:rPr lang="en-US" sz="4800" dirty="0" smtClean="0"/>
              <a:t> 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/>
              <a:t>			</a:t>
            </a:r>
            <a:r>
              <a:rPr lang="en-US" sz="3200" dirty="0" smtClean="0"/>
              <a:t>a) an extremely small robot working for the IT sector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/>
              <a:t>			</a:t>
            </a:r>
            <a:r>
              <a:rPr lang="en-US" sz="3200" dirty="0" smtClean="0"/>
              <a:t>b) an individual working in a low-paid position using information </a:t>
            </a:r>
            <a:r>
              <a:rPr lang="pl-PL" sz="3200" dirty="0" smtClean="0"/>
              <a:t>							</a:t>
            </a:r>
            <a:r>
              <a:rPr lang="en-US" sz="3200" dirty="0" smtClean="0"/>
              <a:t>technologies, usually with only basic qualification</a:t>
            </a:r>
            <a:r>
              <a:rPr lang="pl-PL" sz="3200" dirty="0" smtClean="0"/>
              <a:t>s</a:t>
            </a:r>
            <a:r>
              <a:rPr lang="en-US" sz="3200" dirty="0" smtClean="0"/>
              <a:t>, unable to move to a </a:t>
            </a:r>
            <a:r>
              <a:rPr lang="pl-PL" sz="3200" dirty="0" smtClean="0"/>
              <a:t>better				</a:t>
            </a:r>
            <a:r>
              <a:rPr lang="en-US" sz="3200" dirty="0" smtClean="0"/>
              <a:t>position</a:t>
            </a: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/>
              <a:t>			</a:t>
            </a:r>
            <a:r>
              <a:rPr lang="en-US" sz="3200" dirty="0" smtClean="0"/>
              <a:t>c) a natural language processing tool driven by AI technology that allows you to have </a:t>
            </a:r>
            <a:r>
              <a:rPr lang="pl-PL" sz="3200" dirty="0" smtClean="0"/>
              <a:t>			</a:t>
            </a:r>
            <a:r>
              <a:rPr lang="en-US" sz="3200" dirty="0" smtClean="0"/>
              <a:t>human-like conversations with the chat</a:t>
            </a:r>
            <a:r>
              <a:rPr lang="pl-PL" sz="3200" dirty="0" smtClean="0"/>
              <a:t> </a:t>
            </a:r>
            <a:r>
              <a:rPr lang="en-US" sz="3200" dirty="0" smtClean="0"/>
              <a:t>bot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275" y="6638002"/>
            <a:ext cx="2522589" cy="415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45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6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b="1" dirty="0" smtClean="0"/>
              <a:t>PHONE SLEEP</a:t>
            </a:r>
            <a:r>
              <a:rPr lang="en-US" sz="7200" dirty="0" smtClean="0"/>
              <a:t> </a:t>
            </a:r>
            <a:r>
              <a:rPr lang="en-US" sz="4800" dirty="0" smtClean="0"/>
              <a:t>is:</a:t>
            </a:r>
          </a:p>
          <a:p>
            <a:pPr marL="0" indent="0">
              <a:buNone/>
            </a:pPr>
            <a:endParaRPr lang="pl-PL" sz="4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a) when you accidentally fall asleep with your head on your phone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b) the period of time you spend checking your phone, </a:t>
            </a:r>
            <a:endParaRPr lang="pl-PL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on bed, before you finally fall asleep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c) a low power mode for electronic devices such as phones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930" y="6336277"/>
            <a:ext cx="7020145" cy="40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4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owy Prezentacja programu Microsoft PowerPoint" id="{BF9FD8AC-F27D-4C6B-AF96-74A9294ACD53}" vid="{94B53326-B7B3-4A94-851C-5CA1154B64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65</Template>
  <TotalTime>206</TotalTime>
  <Words>464</Words>
  <Application>Microsoft Office PowerPoint</Application>
  <PresentationFormat>Custom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 </vt:lpstr>
      <vt:lpstr> </vt:lpstr>
      <vt:lpstr> </vt:lpstr>
      <vt:lpstr> 1 </vt:lpstr>
      <vt:lpstr>2</vt:lpstr>
      <vt:lpstr>3</vt:lpstr>
      <vt:lpstr>4</vt:lpstr>
      <vt:lpstr>5</vt:lpstr>
      <vt:lpstr>6</vt:lpstr>
      <vt:lpstr>7</vt:lpstr>
      <vt:lpstr>8</vt:lpstr>
      <vt:lpstr>9</vt:lpstr>
      <vt:lpstr>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The Owner</dc:creator>
  <cp:lastModifiedBy>agata_julia@outlook.com</cp:lastModifiedBy>
  <cp:revision>31</cp:revision>
  <dcterms:created xsi:type="dcterms:W3CDTF">2019-10-20T21:33:22Z</dcterms:created>
  <dcterms:modified xsi:type="dcterms:W3CDTF">2023-05-28T16:12:34Z</dcterms:modified>
</cp:coreProperties>
</file>