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9" r:id="rId2"/>
    <p:sldId id="257" r:id="rId3"/>
    <p:sldId id="262" r:id="rId4"/>
    <p:sldId id="258" r:id="rId5"/>
    <p:sldId id="256" r:id="rId6"/>
    <p:sldId id="263" r:id="rId7"/>
    <p:sldId id="267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01"/>
    <p:restoredTop sz="96006"/>
  </p:normalViewPr>
  <p:slideViewPr>
    <p:cSldViewPr snapToGrid="0" snapToObjects="1">
      <p:cViewPr varScale="1">
        <p:scale>
          <a:sx n="79" d="100"/>
          <a:sy n="79" d="100"/>
        </p:scale>
        <p:origin x="43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2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C6B4A9-1611-4792-9094-5F34BCA07E0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5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4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3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9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712588-04B1-427B-82EE-E8DB90309F08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5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3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1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A54C80-263E-416B-A8E0-580EDEADCBD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532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0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79FAD7-FCBF-4141-BE6F-55B5FE2E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89" y="687642"/>
            <a:ext cx="7417925" cy="15170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Testen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Sie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sich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6B1182-2E20-87C4-F7BA-EC764CAA9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720" y="2248303"/>
            <a:ext cx="10317358" cy="343309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pl-PL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pl-PL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pl-PL" b="1" dirty="0" err="1"/>
              <a:t>Konkurs</a:t>
            </a:r>
            <a:r>
              <a:rPr lang="en-US" altLang="pl-PL" b="1" dirty="0"/>
              <a:t> </a:t>
            </a:r>
            <a:r>
              <a:rPr lang="en-US" altLang="pl-PL" b="1" dirty="0" err="1"/>
              <a:t>polega</a:t>
            </a:r>
            <a:r>
              <a:rPr lang="en-US" altLang="pl-PL" b="1" dirty="0"/>
              <a:t> </a:t>
            </a:r>
            <a:r>
              <a:rPr lang="en-US" altLang="pl-PL" b="1" dirty="0" err="1"/>
              <a:t>na</a:t>
            </a:r>
            <a:r>
              <a:rPr lang="en-US" altLang="pl-PL" b="1" dirty="0"/>
              <a:t> </a:t>
            </a:r>
            <a:r>
              <a:rPr lang="en-US" altLang="pl-PL" b="1" dirty="0" err="1"/>
              <a:t>odgadnięciu</a:t>
            </a:r>
            <a:r>
              <a:rPr lang="en-US" altLang="pl-PL" b="1" dirty="0"/>
              <a:t> </a:t>
            </a:r>
            <a:r>
              <a:rPr lang="en-US" altLang="pl-PL" b="1" dirty="0" err="1"/>
              <a:t>odpowiedniego</a:t>
            </a:r>
            <a:r>
              <a:rPr lang="en-US" altLang="pl-PL" b="1" dirty="0"/>
              <a:t> </a:t>
            </a:r>
            <a:r>
              <a:rPr lang="en-US" altLang="pl-PL" b="1" dirty="0" err="1"/>
              <a:t>uzupełnienia</a:t>
            </a:r>
            <a:r>
              <a:rPr lang="en-US" altLang="pl-PL" b="1" dirty="0"/>
              <a:t> </a:t>
            </a:r>
            <a:r>
              <a:rPr lang="en-US" altLang="pl-PL" b="1" dirty="0" err="1"/>
              <a:t>i</a:t>
            </a:r>
            <a:r>
              <a:rPr lang="en-US" altLang="pl-PL" b="1" dirty="0"/>
              <a:t> </a:t>
            </a:r>
            <a:r>
              <a:rPr lang="en-US" altLang="pl-PL" b="1" dirty="0" err="1"/>
              <a:t>na</a:t>
            </a:r>
            <a:r>
              <a:rPr lang="en-US" altLang="pl-PL" b="1" dirty="0"/>
              <a:t> </a:t>
            </a:r>
            <a:r>
              <a:rPr lang="en-US" altLang="pl-PL" b="1" dirty="0" err="1"/>
              <a:t>zaznaczeniu</a:t>
            </a:r>
            <a:r>
              <a:rPr lang="en-US" altLang="pl-PL" b="1" dirty="0"/>
              <a:t> </a:t>
            </a:r>
            <a:r>
              <a:rPr lang="en-US" altLang="pl-PL" b="1" dirty="0" err="1"/>
              <a:t>właściwej</a:t>
            </a:r>
            <a:r>
              <a:rPr lang="en-US" altLang="pl-PL" b="1" dirty="0"/>
              <a:t> </a:t>
            </a:r>
            <a:r>
              <a:rPr lang="en-US" altLang="pl-PL" b="1" dirty="0" err="1"/>
              <a:t>odpowiedzi</a:t>
            </a:r>
            <a:r>
              <a:rPr lang="en-US" altLang="pl-PL" b="1" dirty="0"/>
              <a:t> a, b, c </a:t>
            </a:r>
            <a:r>
              <a:rPr lang="en-US" altLang="pl-PL" b="1" dirty="0" err="1"/>
              <a:t>lub</a:t>
            </a:r>
            <a:r>
              <a:rPr lang="en-US" altLang="pl-PL" b="1" dirty="0"/>
              <a:t> d.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Kartę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odpowiedzi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proszę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przesłać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adres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maja.rakiewicz@put.poznan.pl</a:t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zakończenia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/>
              <a:t>konkursu</a:t>
            </a:r>
            <a:r>
              <a:rPr lang="en-US" altLang="pl-PL" b="1" dirty="0"/>
              <a:t>: </a:t>
            </a:r>
            <a:r>
              <a:rPr lang="pl-PL" altLang="pl-PL" b="1" dirty="0" smtClean="0"/>
              <a:t>10</a:t>
            </a:r>
            <a:r>
              <a:rPr lang="en-US" altLang="pl-PL" b="1" dirty="0" smtClean="0"/>
              <a:t>.</a:t>
            </a:r>
            <a:r>
              <a:rPr lang="pl-PL" altLang="pl-PL" b="1" dirty="0" smtClean="0"/>
              <a:t>01</a:t>
            </a:r>
            <a:r>
              <a:rPr lang="en-US" altLang="pl-PL" b="1" dirty="0" smtClean="0"/>
              <a:t>.202</a:t>
            </a:r>
            <a:r>
              <a:rPr lang="pl-PL" altLang="pl-PL" b="1" dirty="0" smtClean="0"/>
              <a:t>4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Wśród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autorów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poprawnych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odpowiedzi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wylosowana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zostanie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atrakcyjna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nagroda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Konkurs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przeznaczony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jest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dla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studentów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PP</a:t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pl-PL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Życzymy</a:t>
            </a:r>
            <a:r>
              <a:rPr lang="en-US" altLang="pl-PL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powodzenia</a:t>
            </a:r>
            <a:r>
              <a:rPr lang="en-US" altLang="pl-PL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Organizator</a:t>
            </a:r>
            <a: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konkursu</a:t>
            </a:r>
            <a: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Maja Rakiewicz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Obraz 17" descr="Sterta kolorowej przędzy przekształcona w żółtą żarówkę z przędzy">
            <a:extLst>
              <a:ext uri="{FF2B5EF4-FFF2-40B4-BE49-F238E27FC236}">
                <a16:creationId xmlns:a16="http://schemas.microsoft.com/office/drawing/2014/main" id="{B6BF6115-0D4E-2557-669F-670AEBE3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892" y="574242"/>
            <a:ext cx="2616388" cy="17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79FAD7-FCBF-4141-BE6F-55B5FE2E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4562"/>
            <a:ext cx="8596668" cy="2494437"/>
          </a:xfrm>
        </p:spPr>
        <p:txBody>
          <a:bodyPr>
            <a:norm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1B406A-7E5A-8F4B-9662-59F42A27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134" y="1319204"/>
            <a:ext cx="10058400" cy="39319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Alle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lieben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Intelligenztests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Testen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Sie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sich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l-PL" altLang="pl-PL" sz="2800" b="1" dirty="0" err="1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selbst</a:t>
            </a:r>
            <a:r>
              <a:rPr lang="pl-PL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!</a:t>
            </a:r>
            <a:endParaRPr lang="pl-PL" altLang="pl-PL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altLang="pl-PL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Wählen </a:t>
            </a:r>
            <a:r>
              <a:rPr lang="de-DE" altLang="pl-P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Sie die richtige Antwort: a), b), c) oder d)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altLang="pl-P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und schreiben Sie den Buchstaben in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altLang="pl-P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den Antwortbogen ein.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DE" altLang="pl-PL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altLang="pl-P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Viel Spaß!</a:t>
            </a:r>
          </a:p>
        </p:txBody>
      </p:sp>
      <p:pic>
        <p:nvPicPr>
          <p:cNvPr id="5" name="Obraz 4" descr="Arkusz papieru do testów i ołówek">
            <a:extLst>
              <a:ext uri="{FF2B5EF4-FFF2-40B4-BE49-F238E27FC236}">
                <a16:creationId xmlns:a16="http://schemas.microsoft.com/office/drawing/2014/main" id="{ED6A7E12-2A48-9E19-9E39-8D9F0E11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289" y="3577389"/>
            <a:ext cx="4703175" cy="29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42" y="1929875"/>
            <a:ext cx="10628315" cy="1024901"/>
          </a:xfrm>
        </p:spPr>
        <p:txBody>
          <a:bodyPr>
            <a:normAutofit fontScale="90000"/>
          </a:bodyPr>
          <a:lstStyle/>
          <a:p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3600" b="1" dirty="0" smtClean="0"/>
              <a:t>1</a:t>
            </a:r>
            <a:r>
              <a:rPr lang="pl-PL" sz="3600" b="1" dirty="0"/>
              <a:t>.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Ein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paar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Monate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haben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31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Tage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.</a:t>
            </a:r>
            <a:br>
              <a:rPr lang="pl-PL" sz="4000" b="1" cap="none" dirty="0">
                <a:solidFill>
                  <a:srgbClr val="444444"/>
                </a:solidFill>
                <a:latin typeface="Jost"/>
              </a:rPr>
            </a:b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Wie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viele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Monate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haben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 28 </a:t>
            </a:r>
            <a:r>
              <a:rPr lang="pl-PL" sz="4000" b="1" cap="none" dirty="0" err="1">
                <a:solidFill>
                  <a:srgbClr val="444444"/>
                </a:solidFill>
                <a:latin typeface="Jost"/>
              </a:rPr>
              <a:t>Tage</a:t>
            </a:r>
            <a:r>
              <a:rPr lang="pl-PL" sz="4000" b="1" cap="none" dirty="0">
                <a:solidFill>
                  <a:srgbClr val="444444"/>
                </a:solidFill>
                <a:latin typeface="Jost"/>
              </a:rPr>
              <a:t>? 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cap="none" dirty="0"/>
              <a:t/>
            </a:r>
            <a:br>
              <a:rPr lang="pl-PL" sz="4000" cap="none" dirty="0"/>
            </a:b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2179433" y="2789395"/>
            <a:ext cx="6833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/>
          </a:p>
          <a:p>
            <a:pPr marL="342900" indent="-342900">
              <a:buAutoNum type="alphaLcParenR"/>
            </a:pPr>
            <a:r>
              <a:rPr lang="pl-PL" sz="2400" dirty="0"/>
              <a:t>   1</a:t>
            </a:r>
          </a:p>
          <a:p>
            <a:pPr marL="342900" indent="-342900">
              <a:buAutoNum type="alphaLcParenR"/>
            </a:pPr>
            <a:r>
              <a:rPr lang="pl-PL" sz="2400" dirty="0"/>
              <a:t> 10</a:t>
            </a:r>
          </a:p>
          <a:p>
            <a:pPr marL="342900" indent="-342900">
              <a:buAutoNum type="alphaLcParenR"/>
            </a:pPr>
            <a:r>
              <a:rPr lang="pl-PL" sz="2400" dirty="0"/>
              <a:t> 12</a:t>
            </a:r>
          </a:p>
          <a:p>
            <a:pPr marL="342900" indent="-342900">
              <a:buAutoNum type="alphaLcParenR"/>
            </a:pPr>
            <a:r>
              <a:rPr lang="pl-PL" sz="2400" dirty="0" err="1"/>
              <a:t>Keiner</a:t>
            </a:r>
            <a:r>
              <a:rPr lang="pl-PL" dirty="0"/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52528C-0710-E74C-9863-186315E28482}"/>
              </a:ext>
            </a:extLst>
          </p:cNvPr>
          <p:cNvSpPr txBox="1"/>
          <p:nvPr/>
        </p:nvSpPr>
        <p:spPr>
          <a:xfrm>
            <a:off x="1197429" y="4245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1.</a:t>
            </a:r>
          </a:p>
        </p:txBody>
      </p:sp>
      <p:pic>
        <p:nvPicPr>
          <p:cNvPr id="6" name="Obraz 5" descr="Tabela kalendarza na stole drewnianym">
            <a:extLst>
              <a:ext uri="{FF2B5EF4-FFF2-40B4-BE49-F238E27FC236}">
                <a16:creationId xmlns:a16="http://schemas.microsoft.com/office/drawing/2014/main" id="{BAA53F8E-D427-F35B-2BC3-8E60441B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065" y="3455229"/>
            <a:ext cx="3814536" cy="254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597" y="1844125"/>
            <a:ext cx="9341929" cy="1748563"/>
          </a:xfrm>
        </p:spPr>
        <p:txBody>
          <a:bodyPr/>
          <a:lstStyle/>
          <a:p>
            <a:pPr fontAlgn="base"/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b="1" cap="none" dirty="0" err="1"/>
              <a:t>Wenn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hier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drei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Äpfel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liegen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und</a:t>
            </a:r>
            <a:r>
              <a:rPr lang="pl-PL" sz="3100" b="1" cap="none" dirty="0"/>
              <a:t> </a:t>
            </a:r>
            <a:r>
              <a:rPr lang="pl-PL" sz="3100" b="1" cap="none" dirty="0" err="1" smtClean="0"/>
              <a:t>Sie</a:t>
            </a:r>
            <a:r>
              <a:rPr lang="pl-PL" sz="3100" b="1" cap="none" dirty="0" smtClean="0"/>
              <a:t> </a:t>
            </a:r>
            <a:r>
              <a:rPr lang="pl-PL" sz="3100" b="1" cap="none" dirty="0" err="1"/>
              <a:t>nehmen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sich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zwei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Weg</a:t>
            </a:r>
            <a:r>
              <a:rPr lang="pl-PL" sz="3100" b="1" cap="none" dirty="0"/>
              <a:t>: Wie </a:t>
            </a:r>
            <a:r>
              <a:rPr lang="pl-PL" sz="3100" b="1" cap="none" dirty="0" err="1"/>
              <a:t>viele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haben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Sie</a:t>
            </a:r>
            <a:r>
              <a:rPr lang="pl-PL" sz="3100" b="1" cap="none" dirty="0"/>
              <a:t> </a:t>
            </a:r>
            <a:r>
              <a:rPr lang="pl-PL" sz="3100" b="1" cap="none" dirty="0" err="1"/>
              <a:t>dann</a:t>
            </a:r>
            <a:r>
              <a:rPr lang="pl-PL" sz="3100" b="1" cap="none" dirty="0"/>
              <a:t>?</a:t>
            </a:r>
            <a:r>
              <a:rPr lang="pl-PL" sz="3100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l-PL" sz="3100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3100" cap="none" dirty="0"/>
              <a:t/>
            </a:r>
            <a:br>
              <a:rPr lang="pl-PL" sz="3100" cap="none" dirty="0"/>
            </a:br>
            <a:endParaRPr lang="pl-PL" sz="31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2292264" y="3198584"/>
            <a:ext cx="6329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highlight>
                <a:srgbClr val="FFFF00"/>
              </a:highlight>
            </a:endParaRPr>
          </a:p>
          <a:p>
            <a:pPr marL="342900" indent="-342900">
              <a:buAutoNum type="alphaLcParenR"/>
            </a:pPr>
            <a:r>
              <a:rPr lang="pl-PL" sz="2400" dirty="0"/>
              <a:t>5</a:t>
            </a:r>
          </a:p>
          <a:p>
            <a:pPr marL="342900" indent="-342900">
              <a:buAutoNum type="alphaLcParenR"/>
            </a:pPr>
            <a:r>
              <a:rPr lang="pl-PL" sz="2400" dirty="0"/>
              <a:t> 3</a:t>
            </a:r>
          </a:p>
          <a:p>
            <a:pPr marL="342900" indent="-342900">
              <a:buAutoNum type="alphaLcParenR"/>
            </a:pPr>
            <a:r>
              <a:rPr lang="pl-PL" sz="2400" dirty="0"/>
              <a:t> 2</a:t>
            </a:r>
          </a:p>
          <a:p>
            <a:pPr marL="342900" indent="-342900">
              <a:buAutoNum type="alphaLcParenR"/>
            </a:pPr>
            <a:r>
              <a:rPr lang="pl-PL" sz="2400" dirty="0" err="1"/>
              <a:t>keinen</a:t>
            </a:r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0212D1-0A0E-2540-9A4F-FB7405F76191}"/>
              </a:ext>
            </a:extLst>
          </p:cNvPr>
          <p:cNvSpPr txBox="1"/>
          <p:nvPr/>
        </p:nvSpPr>
        <p:spPr>
          <a:xfrm>
            <a:off x="1034143" y="2721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CC5603-E94D-1BF0-CBB1-2B7D5FD72176}"/>
              </a:ext>
            </a:extLst>
          </p:cNvPr>
          <p:cNvSpPr txBox="1"/>
          <p:nvPr/>
        </p:nvSpPr>
        <p:spPr>
          <a:xfrm>
            <a:off x="5902036" y="1320905"/>
            <a:ext cx="62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2.</a:t>
            </a:r>
          </a:p>
        </p:txBody>
      </p:sp>
      <p:pic>
        <p:nvPicPr>
          <p:cNvPr id="7" name="Obraz 6" descr="Zbliżenie czerwono-zielonych jabłko w drewnianej misce">
            <a:extLst>
              <a:ext uri="{FF2B5EF4-FFF2-40B4-BE49-F238E27FC236}">
                <a16:creationId xmlns:a16="http://schemas.microsoft.com/office/drawing/2014/main" id="{887360DC-BABA-2645-EC73-CBB3D54F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528" y="3389013"/>
            <a:ext cx="4235833" cy="28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05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156" y="1863611"/>
            <a:ext cx="9448800" cy="1646302"/>
          </a:xfrm>
        </p:spPr>
        <p:txBody>
          <a:bodyPr/>
          <a:lstStyle/>
          <a:p>
            <a:r>
              <a:rPr lang="pl-PL" sz="3200" b="1" cap="none" dirty="0" err="1">
                <a:solidFill>
                  <a:srgbClr val="202124"/>
                </a:solidFill>
              </a:rPr>
              <a:t>Die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Tochter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meiner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Tante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ist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die</a:t>
            </a:r>
            <a:r>
              <a:rPr lang="pl-PL" sz="3200" b="1" cap="none" dirty="0">
                <a:solidFill>
                  <a:srgbClr val="202124"/>
                </a:solidFill>
              </a:rPr>
              <a:t> _?_ </a:t>
            </a:r>
            <a:r>
              <a:rPr lang="pl-PL" sz="3200" b="1" cap="none" dirty="0" err="1">
                <a:solidFill>
                  <a:srgbClr val="202124"/>
                </a:solidFill>
              </a:rPr>
              <a:t>meiner</a:t>
            </a:r>
            <a:r>
              <a:rPr lang="pl-PL" sz="3200" b="1" cap="none" dirty="0">
                <a:solidFill>
                  <a:srgbClr val="202124"/>
                </a:solidFill>
              </a:rPr>
              <a:t> </a:t>
            </a:r>
            <a:r>
              <a:rPr lang="pl-PL" sz="3200" b="1" cap="none" dirty="0" err="1">
                <a:solidFill>
                  <a:srgbClr val="202124"/>
                </a:solidFill>
              </a:rPr>
              <a:t>Schwester</a:t>
            </a:r>
            <a:r>
              <a:rPr lang="pl-PL" sz="3200" b="1" cap="none" dirty="0">
                <a:solidFill>
                  <a:srgbClr val="202124"/>
                </a:solidFill>
              </a:rPr>
              <a:t>. </a:t>
            </a:r>
            <a:endParaRPr lang="pl-PL" sz="3200" b="1" cap="none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1560122" y="3163069"/>
            <a:ext cx="6329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pl-PL" sz="2400" dirty="0" err="1"/>
              <a:t>Nichte</a:t>
            </a:r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Schwester</a:t>
            </a:r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Cousine</a:t>
            </a:r>
            <a:endParaRPr lang="pl-PL" sz="2400" dirty="0"/>
          </a:p>
          <a:p>
            <a:pPr marL="342900" indent="-342900">
              <a:buAutoNum type="alphaLcParenR"/>
            </a:pPr>
            <a:r>
              <a:rPr lang="pl-PL" sz="2400" dirty="0"/>
              <a:t> </a:t>
            </a:r>
            <a:r>
              <a:rPr lang="pl-PL" sz="2400" dirty="0" err="1"/>
              <a:t>Schwägerin</a:t>
            </a:r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52528C-0710-E74C-9863-186315E28482}"/>
              </a:ext>
            </a:extLst>
          </p:cNvPr>
          <p:cNvSpPr txBox="1"/>
          <p:nvPr/>
        </p:nvSpPr>
        <p:spPr>
          <a:xfrm>
            <a:off x="1197429" y="4245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3.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ED8D35-FCAC-328B-6D72-47F3EB114C22}"/>
              </a:ext>
            </a:extLst>
          </p:cNvPr>
          <p:cNvSpPr txBox="1"/>
          <p:nvPr/>
        </p:nvSpPr>
        <p:spPr>
          <a:xfrm>
            <a:off x="5874326" y="1401946"/>
            <a:ext cx="66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3.</a:t>
            </a:r>
          </a:p>
        </p:txBody>
      </p:sp>
      <p:pic>
        <p:nvPicPr>
          <p:cNvPr id="6" name="Obraz 5" descr="Rodzina — świece oświetleniowe">
            <a:extLst>
              <a:ext uri="{FF2B5EF4-FFF2-40B4-BE49-F238E27FC236}">
                <a16:creationId xmlns:a16="http://schemas.microsoft.com/office/drawing/2014/main" id="{29AC6F95-8F50-F012-2389-0F1D9D7E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788" y="3429000"/>
            <a:ext cx="4149809" cy="27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5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192" y="1424810"/>
            <a:ext cx="11959650" cy="369332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200" b="1" cap="none" dirty="0"/>
              <a:t/>
            </a:r>
            <a:br>
              <a:rPr lang="pl-PL" sz="3200" b="1" cap="none" dirty="0"/>
            </a:br>
            <a:r>
              <a:rPr lang="pl-PL" sz="3600" b="1" cap="none" dirty="0" err="1"/>
              <a:t>Ein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Vater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hat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sieben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Söhne</a:t>
            </a:r>
            <a:r>
              <a:rPr lang="pl-PL" sz="3600" b="1" cap="none" dirty="0"/>
              <a:t>. </a:t>
            </a:r>
            <a:br>
              <a:rPr lang="pl-PL" sz="3600" b="1" cap="none" dirty="0"/>
            </a:br>
            <a:r>
              <a:rPr lang="pl-PL" sz="3600" b="1" cap="none" dirty="0" err="1"/>
              <a:t>Jeder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Sohn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hat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eine</a:t>
            </a:r>
            <a:r>
              <a:rPr lang="pl-PL" sz="3600" b="1" cap="none" dirty="0"/>
              <a:t> </a:t>
            </a:r>
            <a:r>
              <a:rPr lang="pl-PL" sz="3600" b="1" cap="none" dirty="0" err="1"/>
              <a:t>Schwester</a:t>
            </a:r>
            <a:r>
              <a:rPr lang="pl-PL" sz="3600" b="1" cap="none" dirty="0"/>
              <a:t>. </a:t>
            </a:r>
            <a:br>
              <a:rPr lang="pl-PL" sz="3600" b="1" cap="none" dirty="0"/>
            </a:br>
            <a:r>
              <a:rPr lang="pl-PL" sz="3600" b="1" cap="none" dirty="0"/>
              <a:t>Wie </a:t>
            </a:r>
            <a:r>
              <a:rPr lang="pl-PL" sz="3600" b="1" cap="none" dirty="0" err="1"/>
              <a:t>viele</a:t>
            </a:r>
            <a:r>
              <a:rPr lang="pl-PL" sz="3600" b="1" cap="none" dirty="0"/>
              <a:t> Kinder </a:t>
            </a:r>
            <a:r>
              <a:rPr lang="pl-PL" sz="3600" b="1" cap="none" dirty="0" err="1"/>
              <a:t>hat</a:t>
            </a:r>
            <a:r>
              <a:rPr lang="pl-PL" sz="3600" b="1" cap="none" dirty="0"/>
              <a:t> der </a:t>
            </a:r>
            <a:r>
              <a:rPr lang="pl-PL" sz="3600" b="1" cap="none" dirty="0" err="1"/>
              <a:t>Vater</a:t>
            </a:r>
            <a:r>
              <a:rPr lang="pl-PL" sz="3600" b="1" cap="none" dirty="0"/>
              <a:t>?</a:t>
            </a:r>
            <a:br>
              <a:rPr lang="pl-PL" sz="3600" b="1" cap="none" dirty="0"/>
            </a:b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2000978" y="3186283"/>
            <a:ext cx="5615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/>
          </a:p>
          <a:p>
            <a:pPr marL="342900" indent="-342900">
              <a:buAutoNum type="alphaLcParenR"/>
            </a:pPr>
            <a:r>
              <a:rPr lang="pl-PL" sz="2400" dirty="0"/>
              <a:t> 12</a:t>
            </a:r>
          </a:p>
          <a:p>
            <a:pPr marL="342900" indent="-342900">
              <a:buAutoNum type="alphaLcParenR"/>
            </a:pPr>
            <a:r>
              <a:rPr lang="pl-PL" sz="2400" dirty="0"/>
              <a:t> 14</a:t>
            </a:r>
          </a:p>
          <a:p>
            <a:pPr marL="342900" indent="-342900">
              <a:buAutoNum type="alphaLcParenR"/>
            </a:pPr>
            <a:r>
              <a:rPr lang="pl-PL" sz="2400" dirty="0"/>
              <a:t> 18</a:t>
            </a:r>
          </a:p>
          <a:p>
            <a:pPr marL="342900" indent="-342900">
              <a:buAutoNum type="alphaLcParenR"/>
            </a:pPr>
            <a:r>
              <a:rPr lang="pl-PL" sz="2400" dirty="0"/>
              <a:t> 8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0212D1-0A0E-2540-9A4F-FB7405F76191}"/>
              </a:ext>
            </a:extLst>
          </p:cNvPr>
          <p:cNvSpPr txBox="1"/>
          <p:nvPr/>
        </p:nvSpPr>
        <p:spPr>
          <a:xfrm>
            <a:off x="1034143" y="2721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4.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6BF79F-C4CE-ED48-999C-EDF71F7286E5}"/>
              </a:ext>
            </a:extLst>
          </p:cNvPr>
          <p:cNvSpPr txBox="1"/>
          <p:nvPr/>
        </p:nvSpPr>
        <p:spPr>
          <a:xfrm>
            <a:off x="5913912" y="1378643"/>
            <a:ext cx="7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4.</a:t>
            </a:r>
          </a:p>
        </p:txBody>
      </p:sp>
      <p:pic>
        <p:nvPicPr>
          <p:cNvPr id="6" name="Obraz 5" descr="Kobieta z dziewczynami wykonującymi pracę domową przy stole">
            <a:extLst>
              <a:ext uri="{FF2B5EF4-FFF2-40B4-BE49-F238E27FC236}">
                <a16:creationId xmlns:a16="http://schemas.microsoft.com/office/drawing/2014/main" id="{5C77678D-D001-5289-7392-DDD2946C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693" y="3683201"/>
            <a:ext cx="4359353" cy="28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597" y="1611917"/>
            <a:ext cx="9136795" cy="1677681"/>
          </a:xfrm>
        </p:spPr>
        <p:txBody>
          <a:bodyPr/>
          <a:lstStyle/>
          <a:p>
            <a:pPr fontAlgn="base"/>
            <a:r>
              <a:rPr lang="pl-PL" dirty="0"/>
              <a:t/>
            </a:r>
            <a:br>
              <a:rPr lang="pl-PL" dirty="0"/>
            </a:br>
            <a:r>
              <a:rPr lang="pl-PL" sz="2800" b="1" dirty="0"/>
              <a:t>5.</a:t>
            </a:r>
            <a:r>
              <a:rPr lang="pl-PL" dirty="0"/>
              <a:t/>
            </a:r>
            <a:br>
              <a:rPr lang="pl-PL" dirty="0"/>
            </a:br>
            <a:r>
              <a:rPr lang="pl-PL" sz="2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lang="pl-PL" sz="2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</a:br>
            <a:r>
              <a:rPr lang="pl-PL" sz="3200" b="1" cap="none" dirty="0" err="1"/>
              <a:t>Die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Mutter</a:t>
            </a:r>
            <a:r>
              <a:rPr lang="pl-PL" sz="3200" b="1" cap="none" dirty="0"/>
              <a:t> des </a:t>
            </a:r>
            <a:r>
              <a:rPr lang="pl-PL" sz="3200" b="1" cap="none" dirty="0" err="1"/>
              <a:t>Mannes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ist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die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Schwiegermutter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meiner</a:t>
            </a:r>
            <a:r>
              <a:rPr lang="pl-PL" sz="3200" b="1" cap="none" dirty="0"/>
              <a:t> </a:t>
            </a:r>
            <a:r>
              <a:rPr lang="pl-PL" sz="3200" b="1" cap="none" dirty="0" err="1"/>
              <a:t>Mutter</a:t>
            </a:r>
            <a:r>
              <a:rPr lang="pl-PL" sz="3200" b="1" cap="none" dirty="0"/>
              <a:t>. Wer </a:t>
            </a:r>
            <a:r>
              <a:rPr lang="pl-PL" sz="3200" b="1" cap="none" dirty="0" err="1"/>
              <a:t>ist</a:t>
            </a:r>
            <a:r>
              <a:rPr lang="pl-PL" sz="3200" b="1" cap="none" dirty="0"/>
              <a:t> der Mann? </a:t>
            </a:r>
            <a: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1819613" y="3224284"/>
            <a:ext cx="632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Bruder</a:t>
            </a:r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Vater</a:t>
            </a:r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Onkel</a:t>
            </a:r>
            <a:endParaRPr lang="pl-PL" sz="2400" dirty="0"/>
          </a:p>
          <a:p>
            <a:pPr marL="457200" indent="-457200">
              <a:buAutoNum type="alphaLcParenR"/>
            </a:pPr>
            <a:r>
              <a:rPr lang="pl-PL" sz="2400" dirty="0" err="1"/>
              <a:t>Cousin</a:t>
            </a:r>
            <a:endParaRPr lang="pl-PL" sz="2400" dirty="0"/>
          </a:p>
          <a:p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0212D1-0A0E-2540-9A4F-FB7405F76191}"/>
              </a:ext>
            </a:extLst>
          </p:cNvPr>
          <p:cNvSpPr txBox="1"/>
          <p:nvPr/>
        </p:nvSpPr>
        <p:spPr>
          <a:xfrm>
            <a:off x="1034143" y="2721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388142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1C25D-44E1-E744-8A75-401A5ED8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468" y="2153960"/>
            <a:ext cx="9136795" cy="1677681"/>
          </a:xfrm>
        </p:spPr>
        <p:txBody>
          <a:bodyPr/>
          <a:lstStyle/>
          <a:p>
            <a:pPr fontAlgn="base"/>
            <a:r>
              <a:rPr lang="pl-PL" sz="4800" dirty="0"/>
              <a:t/>
            </a:r>
            <a:br>
              <a:rPr lang="pl-PL" sz="4800" dirty="0"/>
            </a:br>
            <a:r>
              <a:rPr lang="pl-PL" sz="2800" b="1" cap="none" dirty="0" err="1"/>
              <a:t>Die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folgenden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Buchstabenreihen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sind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nach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einer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bestimmten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Regel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aufgebaut</a:t>
            </a:r>
            <a:r>
              <a:rPr lang="pl-PL" sz="2800" b="1" cap="none" dirty="0"/>
              <a:t>. </a:t>
            </a:r>
            <a:r>
              <a:rPr lang="pl-PL" sz="2800" b="1" cap="none" dirty="0" err="1"/>
              <a:t>Durch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welchen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weiteren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Buchstaben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soll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die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Reihe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ergänzt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werden</a:t>
            </a:r>
            <a:r>
              <a:rPr lang="pl-PL" sz="2800" b="1" cap="none" dirty="0"/>
              <a:t>? </a:t>
            </a:r>
            <a:r>
              <a:rPr lang="pl-PL" sz="4800" dirty="0"/>
              <a:t/>
            </a:r>
            <a:br>
              <a:rPr lang="pl-PL" sz="4800" dirty="0"/>
            </a:br>
            <a:endParaRPr lang="pl-PL" sz="48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ADA367-14AE-D442-80C7-073B91E0F420}"/>
              </a:ext>
            </a:extLst>
          </p:cNvPr>
          <p:cNvSpPr txBox="1"/>
          <p:nvPr/>
        </p:nvSpPr>
        <p:spPr>
          <a:xfrm>
            <a:off x="4106188" y="3941488"/>
            <a:ext cx="6329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pl-PL" sz="2400" dirty="0"/>
              <a:t>Z  A  Y  B  X  __</a:t>
            </a:r>
          </a:p>
          <a:p>
            <a:pPr marL="457200" indent="-457200">
              <a:buAutoNum type="arabicPeriod"/>
            </a:pPr>
            <a:endParaRPr lang="pl-PL" sz="2400" dirty="0"/>
          </a:p>
          <a:p>
            <a:pPr marL="457200" indent="-457200">
              <a:buAutoNum type="arabicPeriod"/>
            </a:pPr>
            <a:r>
              <a:rPr lang="pl-PL" sz="2400" dirty="0"/>
              <a:t>C  E  G  I  K  __</a:t>
            </a:r>
          </a:p>
          <a:p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0212D1-0A0E-2540-9A4F-FB7405F76191}"/>
              </a:ext>
            </a:extLst>
          </p:cNvPr>
          <p:cNvSpPr txBox="1"/>
          <p:nvPr/>
        </p:nvSpPr>
        <p:spPr>
          <a:xfrm>
            <a:off x="1034143" y="27214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24CC6C-A7CA-244C-5942-BCA29AC9D06B}"/>
              </a:ext>
            </a:extLst>
          </p:cNvPr>
          <p:cNvSpPr txBox="1"/>
          <p:nvPr/>
        </p:nvSpPr>
        <p:spPr>
          <a:xfrm>
            <a:off x="5310305" y="1346852"/>
            <a:ext cx="323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6. und 7.</a:t>
            </a:r>
          </a:p>
        </p:txBody>
      </p:sp>
    </p:spTree>
    <p:extLst>
      <p:ext uri="{BB962C8B-B14F-4D97-AF65-F5344CB8AC3E}">
        <p14:creationId xmlns:p14="http://schemas.microsoft.com/office/powerpoint/2010/main" val="2381414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{899B4F45-BE69-5540-AE7F-7B766DE58093}tf10001067</Template>
  <TotalTime>8794</TotalTime>
  <Words>321</Words>
  <Application>Microsoft Office PowerPoint</Application>
  <PresentationFormat>Panoramiczny</PresentationFormat>
  <Paragraphs>55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Helvetica Neue</vt:lpstr>
      <vt:lpstr>Jost</vt:lpstr>
      <vt:lpstr>Wingdings</vt:lpstr>
      <vt:lpstr>Mydło</vt:lpstr>
      <vt:lpstr>Testen Sie sich!</vt:lpstr>
      <vt:lpstr> </vt:lpstr>
      <vt:lpstr>       1.  Ein paar Monate haben 31 Tage. Wie viele Monate haben 28 Tage?        </vt:lpstr>
      <vt:lpstr>  Wenn hier drei Äpfel liegen und Sie nehmen sich zwei Weg: Wie viele haben Sie dann?  </vt:lpstr>
      <vt:lpstr>Die Tochter meiner Tante ist die _?_ meiner Schwester. </vt:lpstr>
      <vt:lpstr>             Ein Vater hat sieben Söhne.  Jeder Sohn hat eine Schwester.  Wie viele Kinder hat der Vater?   </vt:lpstr>
      <vt:lpstr> 5.  Die Mutter des Mannes ist die Schwiegermutter meiner Mutter. Wer ist der Mann?   </vt:lpstr>
      <vt:lpstr> Die folgenden Buchstabenreihen sind nach einer bestimmten Regel aufgebaut. Durch welchen weiteren Buchstaben soll die Reihe ergänzt werden?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Maja Rakiewicz</dc:creator>
  <cp:lastModifiedBy>Aneta Marciniak</cp:lastModifiedBy>
  <cp:revision>58</cp:revision>
  <dcterms:created xsi:type="dcterms:W3CDTF">2021-02-02T12:21:46Z</dcterms:created>
  <dcterms:modified xsi:type="dcterms:W3CDTF">2023-12-05T10:13:41Z</dcterms:modified>
</cp:coreProperties>
</file>